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6" r:id="rId2"/>
    <p:sldId id="283" r:id="rId3"/>
    <p:sldId id="257" r:id="rId4"/>
    <p:sldId id="258" r:id="rId5"/>
    <p:sldId id="284" r:id="rId6"/>
    <p:sldId id="259" r:id="rId7"/>
    <p:sldId id="260" r:id="rId8"/>
    <p:sldId id="261" r:id="rId9"/>
    <p:sldId id="262" r:id="rId10"/>
    <p:sldId id="263" r:id="rId11"/>
    <p:sldId id="264" r:id="rId12"/>
    <p:sldId id="265" r:id="rId13"/>
    <p:sldId id="266" r:id="rId14"/>
    <p:sldId id="287" r:id="rId15"/>
    <p:sldId id="288" r:id="rId16"/>
    <p:sldId id="289" r:id="rId17"/>
    <p:sldId id="290" r:id="rId18"/>
    <p:sldId id="291" r:id="rId19"/>
    <p:sldId id="292" r:id="rId20"/>
    <p:sldId id="300" r:id="rId21"/>
    <p:sldId id="293" r:id="rId22"/>
    <p:sldId id="294" r:id="rId23"/>
    <p:sldId id="295" r:id="rId24"/>
    <p:sldId id="296" r:id="rId25"/>
    <p:sldId id="297" r:id="rId26"/>
    <p:sldId id="298" r:id="rId27"/>
    <p:sldId id="267" r:id="rId28"/>
    <p:sldId id="285" r:id="rId29"/>
    <p:sldId id="286"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99" r:id="rId44"/>
  </p:sldIdLst>
  <p:sldSz cx="13004800" cy="9753600"/>
  <p:notesSz cx="6858000" cy="9144000"/>
  <p:defaultTextStyle>
    <a:lvl1pPr algn="ctr" defTabSz="584200">
      <a:defRPr sz="4200">
        <a:latin typeface="+mn-lt"/>
        <a:ea typeface="+mn-ea"/>
        <a:cs typeface="+mn-cs"/>
        <a:sym typeface="Gill Sans"/>
      </a:defRPr>
    </a:lvl1pPr>
    <a:lvl2pPr indent="342900" algn="ctr" defTabSz="584200">
      <a:defRPr sz="4200">
        <a:latin typeface="+mn-lt"/>
        <a:ea typeface="+mn-ea"/>
        <a:cs typeface="+mn-cs"/>
        <a:sym typeface="Gill Sans"/>
      </a:defRPr>
    </a:lvl2pPr>
    <a:lvl3pPr indent="685800" algn="ctr" defTabSz="584200">
      <a:defRPr sz="4200">
        <a:latin typeface="+mn-lt"/>
        <a:ea typeface="+mn-ea"/>
        <a:cs typeface="+mn-cs"/>
        <a:sym typeface="Gill Sans"/>
      </a:defRPr>
    </a:lvl3pPr>
    <a:lvl4pPr indent="1028700" algn="ctr" defTabSz="584200">
      <a:defRPr sz="4200">
        <a:latin typeface="+mn-lt"/>
        <a:ea typeface="+mn-ea"/>
        <a:cs typeface="+mn-cs"/>
        <a:sym typeface="Gill Sans"/>
      </a:defRPr>
    </a:lvl4pPr>
    <a:lvl5pPr indent="1371600" algn="ctr" defTabSz="584200">
      <a:defRPr sz="4200">
        <a:latin typeface="+mn-lt"/>
        <a:ea typeface="+mn-ea"/>
        <a:cs typeface="+mn-cs"/>
        <a:sym typeface="Gill Sans"/>
      </a:defRPr>
    </a:lvl5pPr>
    <a:lvl6pPr indent="1714500" algn="ctr" defTabSz="584200">
      <a:defRPr sz="4200">
        <a:latin typeface="+mn-lt"/>
        <a:ea typeface="+mn-ea"/>
        <a:cs typeface="+mn-cs"/>
        <a:sym typeface="Gill Sans"/>
      </a:defRPr>
    </a:lvl6pPr>
    <a:lvl7pPr indent="2057400" algn="ctr" defTabSz="584200">
      <a:defRPr sz="4200">
        <a:latin typeface="+mn-lt"/>
        <a:ea typeface="+mn-ea"/>
        <a:cs typeface="+mn-cs"/>
        <a:sym typeface="Gill Sans"/>
      </a:defRPr>
    </a:lvl7pPr>
    <a:lvl8pPr indent="2400300" algn="ctr" defTabSz="584200">
      <a:defRPr sz="4200">
        <a:latin typeface="+mn-lt"/>
        <a:ea typeface="+mn-ea"/>
        <a:cs typeface="+mn-cs"/>
        <a:sym typeface="Gill Sans"/>
      </a:defRPr>
    </a:lvl8pPr>
    <a:lvl9pPr indent="2743200" algn="ctr" defTabSz="584200">
      <a:defRPr sz="4200">
        <a:latin typeface="+mn-lt"/>
        <a:ea typeface="+mn-ea"/>
        <a:cs typeface="+mn-cs"/>
        <a:sym typeface="Gill San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6"/>
    <p:restoredTop sz="94663"/>
  </p:normalViewPr>
  <p:slideViewPr>
    <p:cSldViewPr snapToGrid="0" snapToObjects="1">
      <p:cViewPr varScale="1">
        <p:scale>
          <a:sx n="76" d="100"/>
          <a:sy n="76" d="100"/>
        </p:scale>
        <p:origin x="216" y="30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media/image1.png>
</file>

<file path=ppt/media/image10.jpg>
</file>

<file path=ppt/media/image11.JPG>
</file>

<file path=ppt/media/image12.jpg>
</file>

<file path=ppt/media/image13.jpeg>
</file>

<file path=ppt/media/image14.png>
</file>

<file path=ppt/media/image15.pn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eg>
</file>

<file path=ppt/media/image5.jpg>
</file>

<file path=ppt/media/image6.jp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257026643"/>
      </p:ext>
    </p:extLst>
  </p:cSld>
  <p:clrMap bg1="lt1" tx1="dk1" bg2="lt2" tx2="dk2" accent1="accent1" accent2="accent2" accent3="accent3" accent4="accent4" accent5="accent5" accent6="accent6" hlink="hlink" folHlink="folHlink"/>
  <p:notesStyle>
    <a:lvl1pPr defTabSz="584200">
      <a:defRPr sz="2200">
        <a:latin typeface="Lucida Grande"/>
        <a:ea typeface="Lucida Grande"/>
        <a:cs typeface="Lucida Grande"/>
        <a:sym typeface="Lucida Grande"/>
      </a:defRPr>
    </a:lvl1pPr>
    <a:lvl2pPr indent="228600" defTabSz="584200">
      <a:defRPr sz="2200">
        <a:latin typeface="Lucida Grande"/>
        <a:ea typeface="Lucida Grande"/>
        <a:cs typeface="Lucida Grande"/>
        <a:sym typeface="Lucida Grande"/>
      </a:defRPr>
    </a:lvl2pPr>
    <a:lvl3pPr indent="457200" defTabSz="584200">
      <a:defRPr sz="2200">
        <a:latin typeface="Lucida Grande"/>
        <a:ea typeface="Lucida Grande"/>
        <a:cs typeface="Lucida Grande"/>
        <a:sym typeface="Lucida Grande"/>
      </a:defRPr>
    </a:lvl3pPr>
    <a:lvl4pPr indent="685800" defTabSz="584200">
      <a:defRPr sz="2200">
        <a:latin typeface="Lucida Grande"/>
        <a:ea typeface="Lucida Grande"/>
        <a:cs typeface="Lucida Grande"/>
        <a:sym typeface="Lucida Grande"/>
      </a:defRPr>
    </a:lvl4pPr>
    <a:lvl5pPr indent="914400" defTabSz="584200">
      <a:defRPr sz="2200">
        <a:latin typeface="Lucida Grande"/>
        <a:ea typeface="Lucida Grande"/>
        <a:cs typeface="Lucida Grande"/>
        <a:sym typeface="Lucida Grande"/>
      </a:defRPr>
    </a:lvl5pPr>
    <a:lvl6pPr indent="1143000" defTabSz="584200">
      <a:defRPr sz="2200">
        <a:latin typeface="Lucida Grande"/>
        <a:ea typeface="Lucida Grande"/>
        <a:cs typeface="Lucida Grande"/>
        <a:sym typeface="Lucida Grande"/>
      </a:defRPr>
    </a:lvl6pPr>
    <a:lvl7pPr indent="1371600" defTabSz="584200">
      <a:defRPr sz="2200">
        <a:latin typeface="Lucida Grande"/>
        <a:ea typeface="Lucida Grande"/>
        <a:cs typeface="Lucida Grande"/>
        <a:sym typeface="Lucida Grande"/>
      </a:defRPr>
    </a:lvl7pPr>
    <a:lvl8pPr indent="1600200" defTabSz="584200">
      <a:defRPr sz="2200">
        <a:latin typeface="Lucida Grande"/>
        <a:ea typeface="Lucida Grande"/>
        <a:cs typeface="Lucida Grande"/>
        <a:sym typeface="Lucida Grande"/>
      </a:defRPr>
    </a:lvl8pPr>
    <a:lvl9pPr indent="1828800" defTabSz="58420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hyperlink" Target="http://www.cs.cmu.edu/~dga/systems-se.pdf"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83805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clarify:</a:t>
            </a:r>
            <a:r>
              <a:rPr lang="en-US" baseline="0" dirty="0" smtClean="0"/>
              <a:t> this applies even if you are currently enrolled or are on the wait list. It seems that the Registrar has not been enforcing pre-requisites properly. </a:t>
            </a:r>
          </a:p>
          <a:p>
            <a:endParaRPr lang="en-US" dirty="0"/>
          </a:p>
        </p:txBody>
      </p:sp>
    </p:spTree>
    <p:extLst>
      <p:ext uri="{BB962C8B-B14F-4D97-AF65-F5344CB8AC3E}">
        <p14:creationId xmlns:p14="http://schemas.microsoft.com/office/powerpoint/2010/main" val="722858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Office Hours: When you need help on the projects, the best resources</a:t>
            </a:r>
            <a:r>
              <a:rPr lang="en-US" baseline="0" dirty="0" smtClean="0"/>
              <a:t> are the TA office hours. Also, on the webpage there is a link to the “</a:t>
            </a:r>
            <a:r>
              <a:rPr lang="en-US" sz="2200" b="0" i="0" u="sng" dirty="0" smtClean="0">
                <a:effectLst/>
                <a:latin typeface="Lucida Grande"/>
                <a:ea typeface="Lucida Grande"/>
                <a:cs typeface="Lucida Grande"/>
                <a:sym typeface="Lucida Grande"/>
                <a:hlinkClick r:id="rId3"/>
              </a:rPr>
              <a:t>Dave's Notes on Software Engineering for Systems Hackers</a:t>
            </a:r>
            <a:r>
              <a:rPr lang="en-US" sz="2200" b="0" i="0" dirty="0" smtClean="0">
                <a:effectLst/>
                <a:latin typeface="Lucida Grande"/>
                <a:ea typeface="Lucida Grande"/>
                <a:cs typeface="Lucida Grande"/>
                <a:sym typeface="Lucida Grande"/>
              </a:rPr>
              <a:t>.” which is useful. It</a:t>
            </a:r>
            <a:r>
              <a:rPr lang="en-US" sz="2200" b="0" i="0" baseline="0" dirty="0" smtClean="0">
                <a:effectLst/>
                <a:latin typeface="Lucida Grande"/>
                <a:ea typeface="Lucida Grande"/>
                <a:cs typeface="Lucida Grande"/>
                <a:sym typeface="Lucida Grande"/>
              </a:rPr>
              <a:t> has not been updated recently, but still useful. </a:t>
            </a:r>
            <a:endParaRPr lang="en-US" dirty="0"/>
          </a:p>
        </p:txBody>
      </p:sp>
    </p:spTree>
    <p:extLst>
      <p:ext uri="{BB962C8B-B14F-4D97-AF65-F5344CB8AC3E}">
        <p14:creationId xmlns:p14="http://schemas.microsoft.com/office/powerpoint/2010/main" val="1882088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Partner Problems: Since P2</a:t>
            </a:r>
            <a:r>
              <a:rPr lang="en-US" baseline="0" dirty="0" smtClean="0"/>
              <a:t> and P3 are going to be group projects (cannot be done individually) you have to learn to work with your partner. While we realize that there can be partner issues, please try and resolve them among yourselves and address them early. You don</a:t>
            </a:r>
            <a:r>
              <a:rPr lang="fr-FR" baseline="0" dirty="0" smtClean="0"/>
              <a:t>’</a:t>
            </a:r>
            <a:r>
              <a:rPr lang="en-US" baseline="0" dirty="0" smtClean="0"/>
              <a:t>t have to have the same partner for both the assignments – Just FYI. </a:t>
            </a:r>
            <a:endParaRPr lang="en-US" dirty="0"/>
          </a:p>
        </p:txBody>
      </p:sp>
    </p:spTree>
    <p:extLst>
      <p:ext uri="{BB962C8B-B14F-4D97-AF65-F5344CB8AC3E}">
        <p14:creationId xmlns:p14="http://schemas.microsoft.com/office/powerpoint/2010/main" val="11451727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xfrm>
            <a:off x="3884613" y="8685213"/>
            <a:ext cx="2971800" cy="457200"/>
          </a:xfrm>
          <a:prstGeom prst="rect">
            <a:avLst/>
          </a:prstGeo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4000">
                <a:solidFill>
                  <a:schemeClr val="tx1"/>
                </a:solidFill>
                <a:latin typeface="Arial" charset="0"/>
              </a:defRPr>
            </a:lvl1pPr>
            <a:lvl2pPr marL="742950" indent="-285750" eaLnBrk="0" hangingPunct="0">
              <a:defRPr sz="4000">
                <a:solidFill>
                  <a:schemeClr val="tx1"/>
                </a:solidFill>
                <a:latin typeface="Arial" charset="0"/>
              </a:defRPr>
            </a:lvl2pPr>
            <a:lvl3pPr marL="1143000" indent="-228600" eaLnBrk="0" hangingPunct="0">
              <a:defRPr sz="4000">
                <a:solidFill>
                  <a:schemeClr val="tx1"/>
                </a:solidFill>
                <a:latin typeface="Arial" charset="0"/>
              </a:defRPr>
            </a:lvl3pPr>
            <a:lvl4pPr marL="1600200" indent="-228600" eaLnBrk="0" hangingPunct="0">
              <a:defRPr sz="4000">
                <a:solidFill>
                  <a:schemeClr val="tx1"/>
                </a:solidFill>
                <a:latin typeface="Arial" charset="0"/>
              </a:defRPr>
            </a:lvl4pPr>
            <a:lvl5pPr marL="2057400" indent="-228600" eaLnBrk="0" hangingPunct="0">
              <a:defRPr sz="4000">
                <a:solidFill>
                  <a:schemeClr val="tx1"/>
                </a:solidFill>
                <a:latin typeface="Arial" charset="0"/>
              </a:defRPr>
            </a:lvl5pPr>
            <a:lvl6pPr marL="2514600" indent="-228600" eaLnBrk="0" fontAlgn="base" hangingPunct="0">
              <a:spcBef>
                <a:spcPct val="0"/>
              </a:spcBef>
              <a:spcAft>
                <a:spcPct val="0"/>
              </a:spcAft>
              <a:defRPr sz="4000">
                <a:solidFill>
                  <a:schemeClr val="tx1"/>
                </a:solidFill>
                <a:latin typeface="Arial" charset="0"/>
              </a:defRPr>
            </a:lvl6pPr>
            <a:lvl7pPr marL="2971800" indent="-228600" eaLnBrk="0" fontAlgn="base" hangingPunct="0">
              <a:spcBef>
                <a:spcPct val="0"/>
              </a:spcBef>
              <a:spcAft>
                <a:spcPct val="0"/>
              </a:spcAft>
              <a:defRPr sz="4000">
                <a:solidFill>
                  <a:schemeClr val="tx1"/>
                </a:solidFill>
                <a:latin typeface="Arial" charset="0"/>
              </a:defRPr>
            </a:lvl7pPr>
            <a:lvl8pPr marL="3429000" indent="-228600" eaLnBrk="0" fontAlgn="base" hangingPunct="0">
              <a:spcBef>
                <a:spcPct val="0"/>
              </a:spcBef>
              <a:spcAft>
                <a:spcPct val="0"/>
              </a:spcAft>
              <a:defRPr sz="4000">
                <a:solidFill>
                  <a:schemeClr val="tx1"/>
                </a:solidFill>
                <a:latin typeface="Arial" charset="0"/>
              </a:defRPr>
            </a:lvl8pPr>
            <a:lvl9pPr marL="3886200" indent="-228600" eaLnBrk="0" fontAlgn="base" hangingPunct="0">
              <a:spcBef>
                <a:spcPct val="0"/>
              </a:spcBef>
              <a:spcAft>
                <a:spcPct val="0"/>
              </a:spcAft>
              <a:defRPr sz="4000">
                <a:solidFill>
                  <a:schemeClr val="tx1"/>
                </a:solidFill>
                <a:latin typeface="Arial" charset="0"/>
              </a:defRPr>
            </a:lvl9pPr>
          </a:lstStyle>
          <a:p>
            <a:pPr eaLnBrk="1" hangingPunct="1">
              <a:defRPr/>
            </a:pPr>
            <a:fld id="{1D7C5A65-41B6-B343-9D91-A709EEF38783}" type="slidenum">
              <a:rPr lang="en-US" altLang="en-US" sz="1200" smtClean="0">
                <a:latin typeface="Times New Roman" charset="0"/>
              </a:rPr>
              <a:pPr eaLnBrk="1" hangingPunct="1">
                <a:defRPr/>
              </a:pPr>
              <a:t>16</a:t>
            </a:fld>
            <a:endParaRPr lang="en-US" altLang="en-US" sz="1200" smtClean="0">
              <a:latin typeface="Times New Roman" charset="0"/>
            </a:endParaRPr>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a:lstStyle/>
          <a:p>
            <a:pPr eaLnBrk="1" hangingPunct="1">
              <a:defRPr/>
            </a:pPr>
            <a:endParaRPr lang="en-US" altLang="en-US">
              <a:latin typeface="Times New Roman" charset="0"/>
            </a:endParaRPr>
          </a:p>
        </p:txBody>
      </p:sp>
    </p:spTree>
    <p:extLst>
      <p:ext uri="{BB962C8B-B14F-4D97-AF65-F5344CB8AC3E}">
        <p14:creationId xmlns:p14="http://schemas.microsoft.com/office/powerpoint/2010/main" val="538241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xfrm>
            <a:off x="3884613" y="8685213"/>
            <a:ext cx="2971800" cy="457200"/>
          </a:xfrm>
          <a:prstGeom prst="rect">
            <a:avLst/>
          </a:prstGeom>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4000">
                <a:solidFill>
                  <a:schemeClr val="tx1"/>
                </a:solidFill>
                <a:latin typeface="Arial" charset="0"/>
              </a:defRPr>
            </a:lvl1pPr>
            <a:lvl2pPr marL="742950" indent="-285750" eaLnBrk="0" hangingPunct="0">
              <a:defRPr sz="4000">
                <a:solidFill>
                  <a:schemeClr val="tx1"/>
                </a:solidFill>
                <a:latin typeface="Arial" charset="0"/>
              </a:defRPr>
            </a:lvl2pPr>
            <a:lvl3pPr marL="1143000" indent="-228600" eaLnBrk="0" hangingPunct="0">
              <a:defRPr sz="4000">
                <a:solidFill>
                  <a:schemeClr val="tx1"/>
                </a:solidFill>
                <a:latin typeface="Arial" charset="0"/>
              </a:defRPr>
            </a:lvl3pPr>
            <a:lvl4pPr marL="1600200" indent="-228600" eaLnBrk="0" hangingPunct="0">
              <a:defRPr sz="4000">
                <a:solidFill>
                  <a:schemeClr val="tx1"/>
                </a:solidFill>
                <a:latin typeface="Arial" charset="0"/>
              </a:defRPr>
            </a:lvl4pPr>
            <a:lvl5pPr marL="2057400" indent="-228600" eaLnBrk="0" hangingPunct="0">
              <a:defRPr sz="4000">
                <a:solidFill>
                  <a:schemeClr val="tx1"/>
                </a:solidFill>
                <a:latin typeface="Arial" charset="0"/>
              </a:defRPr>
            </a:lvl5pPr>
            <a:lvl6pPr marL="2514600" indent="-228600" eaLnBrk="0" fontAlgn="base" hangingPunct="0">
              <a:spcBef>
                <a:spcPct val="0"/>
              </a:spcBef>
              <a:spcAft>
                <a:spcPct val="0"/>
              </a:spcAft>
              <a:defRPr sz="4000">
                <a:solidFill>
                  <a:schemeClr val="tx1"/>
                </a:solidFill>
                <a:latin typeface="Arial" charset="0"/>
              </a:defRPr>
            </a:lvl6pPr>
            <a:lvl7pPr marL="2971800" indent="-228600" eaLnBrk="0" fontAlgn="base" hangingPunct="0">
              <a:spcBef>
                <a:spcPct val="0"/>
              </a:spcBef>
              <a:spcAft>
                <a:spcPct val="0"/>
              </a:spcAft>
              <a:defRPr sz="4000">
                <a:solidFill>
                  <a:schemeClr val="tx1"/>
                </a:solidFill>
                <a:latin typeface="Arial" charset="0"/>
              </a:defRPr>
            </a:lvl7pPr>
            <a:lvl8pPr marL="3429000" indent="-228600" eaLnBrk="0" fontAlgn="base" hangingPunct="0">
              <a:spcBef>
                <a:spcPct val="0"/>
              </a:spcBef>
              <a:spcAft>
                <a:spcPct val="0"/>
              </a:spcAft>
              <a:defRPr sz="4000">
                <a:solidFill>
                  <a:schemeClr val="tx1"/>
                </a:solidFill>
                <a:latin typeface="Arial" charset="0"/>
              </a:defRPr>
            </a:lvl8pPr>
            <a:lvl9pPr marL="3886200" indent="-228600" eaLnBrk="0" fontAlgn="base" hangingPunct="0">
              <a:spcBef>
                <a:spcPct val="0"/>
              </a:spcBef>
              <a:spcAft>
                <a:spcPct val="0"/>
              </a:spcAft>
              <a:defRPr sz="4000">
                <a:solidFill>
                  <a:schemeClr val="tx1"/>
                </a:solidFill>
                <a:latin typeface="Arial" charset="0"/>
              </a:defRPr>
            </a:lvl9pPr>
          </a:lstStyle>
          <a:p>
            <a:pPr eaLnBrk="1" hangingPunct="1">
              <a:defRPr/>
            </a:pPr>
            <a:fld id="{43525FAE-A756-724E-B862-4111D7CD93BE}" type="slidenum">
              <a:rPr lang="en-US" altLang="en-US" sz="1200" smtClean="0">
                <a:latin typeface="Times New Roman" charset="0"/>
              </a:rPr>
              <a:pPr eaLnBrk="1" hangingPunct="1">
                <a:defRPr/>
              </a:pPr>
              <a:t>21</a:t>
            </a:fld>
            <a:endParaRPr lang="en-US" altLang="en-US" sz="1200" smtClean="0">
              <a:latin typeface="Times New Roman" charset="0"/>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r>
              <a:rPr lang="en-US" altLang="en-US">
                <a:latin typeface="Times New Roman" charset="0"/>
              </a:rPr>
              <a:t>Relate to extensible OS arguments.</a:t>
            </a:r>
          </a:p>
        </p:txBody>
      </p:sp>
    </p:spTree>
    <p:extLst>
      <p:ext uri="{BB962C8B-B14F-4D97-AF65-F5344CB8AC3E}">
        <p14:creationId xmlns:p14="http://schemas.microsoft.com/office/powerpoint/2010/main" val="551988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1270000" y="1638300"/>
            <a:ext cx="10464800" cy="3302000"/>
          </a:xfrm>
          <a:prstGeom prst="rect">
            <a:avLst/>
          </a:prstGeom>
        </p:spPr>
        <p:txBody>
          <a:bodyPr lIns="0" tIns="0" rIns="0" bIns="0" anchor="b"/>
          <a:lstStyle/>
          <a:p>
            <a:pPr lvl="0">
              <a:defRPr sz="1800"/>
            </a:pPr>
            <a:r>
              <a:rPr sz="8400"/>
              <a:t>Title Text</a:t>
            </a:r>
          </a:p>
        </p:txBody>
      </p:sp>
      <p:sp>
        <p:nvSpPr>
          <p:cNvPr id="6" name="Shape 6"/>
          <p:cNvSpPr>
            <a:spLocks noGrp="1"/>
          </p:cNvSpPr>
          <p:nvPr>
            <p:ph type="body" idx="1"/>
          </p:nvPr>
        </p:nvSpPr>
        <p:spPr>
          <a:xfrm>
            <a:off x="1270000" y="5029200"/>
            <a:ext cx="10464800" cy="1130300"/>
          </a:xfrm>
          <a:prstGeom prst="rect">
            <a:avLst/>
          </a:prstGeom>
        </p:spPr>
        <p:txBody>
          <a:bodyPr lIns="0" tIns="0" rIns="0" bIns="0"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25" name="Shape 25"/>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6" name="Shape 26"/>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Vertical Reflection">
    <p:spTree>
      <p:nvGrpSpPr>
        <p:cNvPr id="1" name=""/>
        <p:cNvGrpSpPr/>
        <p:nvPr/>
      </p:nvGrpSpPr>
      <p:grpSpPr>
        <a:xfrm>
          <a:off x="0" y="0"/>
          <a:ext cx="0" cy="0"/>
          <a:chOff x="0" y="0"/>
          <a:chExt cx="0" cy="0"/>
        </a:xfrm>
      </p:grpSpPr>
      <p:sp>
        <p:nvSpPr>
          <p:cNvPr id="28" name="Shape 28"/>
          <p:cNvSpPr>
            <a:spLocks noGrp="1"/>
          </p:cNvSpPr>
          <p:nvPr>
            <p:ph type="title"/>
          </p:nvPr>
        </p:nvSpPr>
        <p:spPr>
          <a:xfrm>
            <a:off x="635000" y="1409700"/>
            <a:ext cx="5867400" cy="3302000"/>
          </a:xfrm>
          <a:prstGeom prst="rect">
            <a:avLst/>
          </a:prstGeom>
        </p:spPr>
        <p:txBody>
          <a:bodyPr lIns="0" tIns="0" rIns="0" bIns="0" anchor="b"/>
          <a:lstStyle>
            <a:lvl1pPr>
              <a:defRPr sz="7000"/>
            </a:lvl1pPr>
          </a:lstStyle>
          <a:p>
            <a:pPr lvl="0">
              <a:defRPr sz="1800"/>
            </a:pPr>
            <a:r>
              <a:rPr sz="7000"/>
              <a:t>Title Text</a:t>
            </a:r>
          </a:p>
        </p:txBody>
      </p:sp>
      <p:sp>
        <p:nvSpPr>
          <p:cNvPr id="29" name="Shape 29"/>
          <p:cNvSpPr>
            <a:spLocks noGrp="1"/>
          </p:cNvSpPr>
          <p:nvPr>
            <p:ph type="body" idx="1"/>
          </p:nvPr>
        </p:nvSpPr>
        <p:spPr>
          <a:xfrm>
            <a:off x="635000" y="4787900"/>
            <a:ext cx="5867400" cy="3302000"/>
          </a:xfrm>
          <a:prstGeom prst="rect">
            <a:avLst/>
          </a:prstGeom>
        </p:spPr>
        <p:txBody>
          <a:bodyPr lIns="0" tIns="0" rIns="0" bIns="0"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lvl="0">
              <a:defRPr sz="1800"/>
            </a:pPr>
            <a:r>
              <a:rPr sz="3400"/>
              <a:t>Body Level One</a:t>
            </a:r>
          </a:p>
          <a:p>
            <a:pPr lvl="1">
              <a:defRPr sz="1800"/>
            </a:pPr>
            <a:r>
              <a:rPr sz="3400"/>
              <a:t>Body Level Two</a:t>
            </a:r>
          </a:p>
          <a:p>
            <a:pPr lvl="2">
              <a:defRPr sz="1800"/>
            </a:pPr>
            <a:r>
              <a:rPr sz="3400"/>
              <a:t>Body Level Three</a:t>
            </a:r>
          </a:p>
          <a:p>
            <a:pPr lvl="3">
              <a:defRPr sz="1800"/>
            </a:pPr>
            <a:r>
              <a:rPr sz="3400"/>
              <a:t>Body Level Four</a:t>
            </a:r>
          </a:p>
          <a:p>
            <a:pPr lvl="4">
              <a:defRPr sz="1800"/>
            </a:pPr>
            <a:r>
              <a:rPr sz="3400"/>
              <a:t>Body Level Five</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31" name="Shape 31"/>
          <p:cNvSpPr>
            <a:spLocks noGrp="1"/>
          </p:cNvSpPr>
          <p:nvPr>
            <p:ph type="title"/>
          </p:nvPr>
        </p:nvSpPr>
        <p:spPr>
          <a:prstGeom prst="rect">
            <a:avLst/>
          </a:prstGeom>
        </p:spPr>
        <p:txBody>
          <a:bodyPr/>
          <a:lstStyle/>
          <a:p>
            <a:pPr lvl="0">
              <a:defRPr sz="1800"/>
            </a:pPr>
            <a:r>
              <a:rPr sz="8400"/>
              <a:t>Title Text</a:t>
            </a:r>
          </a:p>
        </p:txBody>
      </p:sp>
      <p:sp>
        <p:nvSpPr>
          <p:cNvPr id="32" name="Shape 32"/>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34" name="Shape 34"/>
          <p:cNvSpPr>
            <a:spLocks noGrp="1"/>
          </p:cNvSpPr>
          <p:nvPr>
            <p:ph type="title"/>
          </p:nvPr>
        </p:nvSpPr>
        <p:spPr>
          <a:prstGeom prst="rect">
            <a:avLst/>
          </a:prstGeom>
        </p:spPr>
        <p:txBody>
          <a:bodyPr/>
          <a:lstStyle/>
          <a:p>
            <a:pPr lvl="0">
              <a:defRPr sz="1800"/>
            </a:pPr>
            <a:r>
              <a:rPr sz="8400"/>
              <a:t>Title Text</a:t>
            </a:r>
          </a:p>
        </p:txBody>
      </p:sp>
      <p:sp>
        <p:nvSpPr>
          <p:cNvPr id="35" name="Shape 35"/>
          <p:cNvSpPr>
            <a:spLocks noGrp="1"/>
          </p:cNvSpPr>
          <p:nvPr>
            <p:ph type="body"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37" name="Shape 37"/>
          <p:cNvSpPr>
            <a:spLocks noGrp="1"/>
          </p:cNvSpPr>
          <p:nvPr>
            <p:ph type="title"/>
          </p:nvPr>
        </p:nvSpPr>
        <p:spPr>
          <a:prstGeom prst="rect">
            <a:avLst/>
          </a:prstGeom>
        </p:spPr>
        <p:txBody>
          <a:bodyPr/>
          <a:lstStyle/>
          <a:p>
            <a:pPr lvl="0">
              <a:defRPr sz="1800"/>
            </a:pPr>
            <a:r>
              <a:rPr sz="8400"/>
              <a:t>Title Text</a:t>
            </a:r>
          </a:p>
        </p:txBody>
      </p:sp>
      <p:sp>
        <p:nvSpPr>
          <p:cNvPr id="38" name="Shape 38"/>
          <p:cNvSpPr>
            <a:spLocks noGrp="1"/>
          </p:cNvSpPr>
          <p:nvPr>
            <p:ph type="body" idx="1"/>
          </p:nvPr>
        </p:nvSpPr>
        <p:spPr>
          <a:xfrm>
            <a:off x="7772400" y="2768600"/>
            <a:ext cx="39624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xfrm>
            <a:off x="975360" y="8886613"/>
            <a:ext cx="2709333" cy="65024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443307" y="8886613"/>
            <a:ext cx="4118187" cy="65024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9320107" y="8886613"/>
            <a:ext cx="2709333" cy="650240"/>
          </a:xfrm>
          <a:prstGeom prst="rect">
            <a:avLst/>
          </a:prstGeom>
          <a:ln/>
        </p:spPr>
        <p:txBody>
          <a:bodyPr/>
          <a:lstStyle>
            <a:lvl1pPr>
              <a:defRPr/>
            </a:lvl1pPr>
          </a:lstStyle>
          <a:p>
            <a:pPr>
              <a:defRPr/>
            </a:pPr>
            <a:fld id="{9DBBAD5D-7F24-7241-826C-908113CFB3FB}" type="slidenum">
              <a:rPr lang="en-US" altLang="en-US"/>
              <a:pPr>
                <a:defRPr/>
              </a:pPr>
              <a:t>‹#›</a:t>
            </a:fld>
            <a:endParaRPr lang="en-US" altLang="en-US"/>
          </a:p>
        </p:txBody>
      </p:sp>
    </p:spTree>
    <p:extLst>
      <p:ext uri="{BB962C8B-B14F-4D97-AF65-F5344CB8AC3E}">
        <p14:creationId xmlns:p14="http://schemas.microsoft.com/office/powerpoint/2010/main" val="10243478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xfrm>
            <a:off x="975360" y="8886613"/>
            <a:ext cx="2709333" cy="65024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4443307" y="8886613"/>
            <a:ext cx="4118187" cy="65024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9320107" y="8886613"/>
            <a:ext cx="2709333" cy="650240"/>
          </a:xfrm>
          <a:prstGeom prst="rect">
            <a:avLst/>
          </a:prstGeom>
          <a:ln/>
        </p:spPr>
        <p:txBody>
          <a:bodyPr/>
          <a:lstStyle>
            <a:lvl1pPr>
              <a:defRPr/>
            </a:lvl1pPr>
          </a:lstStyle>
          <a:p>
            <a:pPr>
              <a:defRPr/>
            </a:pPr>
            <a:fld id="{C5A33ED1-58BA-3F4F-8769-F72A12C573D5}" type="slidenum">
              <a:rPr lang="en-US" altLang="en-US"/>
              <a:pPr>
                <a:defRPr/>
              </a:pPr>
              <a:t>‹#›</a:t>
            </a:fld>
            <a:endParaRPr lang="en-US" altLang="en-US"/>
          </a:p>
        </p:txBody>
      </p:sp>
    </p:spTree>
    <p:extLst>
      <p:ext uri="{BB962C8B-B14F-4D97-AF65-F5344CB8AC3E}">
        <p14:creationId xmlns:p14="http://schemas.microsoft.com/office/powerpoint/2010/main" val="181097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8" name="Shape 8"/>
          <p:cNvSpPr>
            <a:spLocks noGrp="1"/>
          </p:cNvSpPr>
          <p:nvPr>
            <p:ph type="title"/>
          </p:nvPr>
        </p:nvSpPr>
        <p:spPr>
          <a:prstGeom prst="rect">
            <a:avLst/>
          </a:prstGeom>
        </p:spPr>
        <p:txBody>
          <a:bodyPr/>
          <a:lstStyle/>
          <a:p>
            <a:pPr lvl="0">
              <a:defRPr sz="1800"/>
            </a:pPr>
            <a:r>
              <a:rPr sz="8400"/>
              <a:t>Title Text</a:t>
            </a:r>
          </a:p>
        </p:txBody>
      </p:sp>
      <p:sp>
        <p:nvSpPr>
          <p:cNvPr id="9" name="Shape 9"/>
          <p:cNvSpPr>
            <a:spLocks noGrp="1"/>
          </p:cNvSpPr>
          <p:nvPr>
            <p:ph type="body" idx="1"/>
          </p:nvPr>
        </p:nvSpPr>
        <p:spPr>
          <a:prstGeom prst="rect">
            <a:avLst/>
          </a:prstGeom>
        </p:spPr>
        <p:txBody>
          <a:body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11" name="Shape 11"/>
          <p:cNvSpPr>
            <a:spLocks noGrp="1"/>
          </p:cNvSpPr>
          <p:nvPr>
            <p:ph type="title"/>
          </p:nvPr>
        </p:nvSpPr>
        <p:spPr>
          <a:prstGeom prst="rect">
            <a:avLst/>
          </a:prstGeom>
        </p:spPr>
        <p:txBody>
          <a:bodyPr/>
          <a:lstStyle/>
          <a:p>
            <a:pPr lvl="0">
              <a:defRPr sz="1800"/>
            </a:pPr>
            <a:r>
              <a:rPr sz="8400"/>
              <a:t>Title Text</a:t>
            </a:r>
          </a:p>
        </p:txBody>
      </p:sp>
      <p:sp>
        <p:nvSpPr>
          <p:cNvPr id="12" name="Shape 12"/>
          <p:cNvSpPr>
            <a:spLocks noGrp="1"/>
          </p:cNvSpPr>
          <p:nvPr>
            <p:ph type="body" idx="1"/>
          </p:nvPr>
        </p:nvSpPr>
        <p:spPr>
          <a:prstGeom prst="rect">
            <a:avLst/>
          </a:prstGeom>
        </p:spPr>
        <p:txBody>
          <a:bodyPr lIns="0" tIns="0" rIns="0" bIns="0" numCol="2" spcCol="523240" anchor="t"/>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14" name="Shape 14"/>
          <p:cNvSpPr>
            <a:spLocks noGrp="1"/>
          </p:cNvSpPr>
          <p:nvPr>
            <p:ph type="body" idx="1"/>
          </p:nvPr>
        </p:nvSpPr>
        <p:spPr>
          <a:xfrm>
            <a:off x="1270000" y="1270000"/>
            <a:ext cx="10464800" cy="7213600"/>
          </a:xfrm>
          <a:prstGeom prst="rect">
            <a:avLst/>
          </a:prstGeom>
        </p:spPr>
        <p:txBody>
          <a:bodyPr/>
          <a:lstStyle>
            <a:lvl1pPr>
              <a:spcBef>
                <a:spcPts val="4800"/>
              </a:spcBef>
            </a:lvl1pPr>
            <a:lvl2pPr>
              <a:spcBef>
                <a:spcPts val="4800"/>
              </a:spcBef>
            </a:lvl2pPr>
            <a:lvl3pPr>
              <a:spcBef>
                <a:spcPts val="4800"/>
              </a:spcBef>
            </a:lvl3pPr>
            <a:lvl4pPr>
              <a:spcBef>
                <a:spcPts val="4800"/>
              </a:spcBef>
            </a:lvl4pPr>
            <a:lvl5pPr>
              <a:spcBef>
                <a:spcPts val="4800"/>
              </a:spcBef>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7" name="Shape 17"/>
          <p:cNvSpPr>
            <a:spLocks noGrp="1"/>
          </p:cNvSpPr>
          <p:nvPr>
            <p:ph type="title"/>
          </p:nvPr>
        </p:nvSpPr>
        <p:spPr>
          <a:prstGeom prst="rect">
            <a:avLst/>
          </a:prstGeom>
        </p:spPr>
        <p:txBody>
          <a:bodyPr/>
          <a:lstStyle/>
          <a:p>
            <a:pPr lvl="0">
              <a:defRPr sz="1800"/>
            </a:pPr>
            <a:r>
              <a:rPr sz="8400"/>
              <a:t>Title Text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9" name="Shape 19"/>
          <p:cNvSpPr>
            <a:spLocks noGrp="1"/>
          </p:cNvSpPr>
          <p:nvPr>
            <p:ph type="title"/>
          </p:nvPr>
        </p:nvSpPr>
        <p:spPr>
          <a:xfrm>
            <a:off x="1270000" y="2971800"/>
            <a:ext cx="10464800" cy="3810000"/>
          </a:xfrm>
          <a:prstGeom prst="rect">
            <a:avLst/>
          </a:prstGeom>
        </p:spPr>
        <p:txBody>
          <a:bodyPr/>
          <a:lstStyle/>
          <a:p>
            <a:pPr lvl="0">
              <a:defRPr sz="1800"/>
            </a:pPr>
            <a:r>
              <a:rPr sz="8400"/>
              <a:t>Title Text</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1" name="Shape 21"/>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Horizontal Reflection">
    <p:spTree>
      <p:nvGrpSpPr>
        <p:cNvPr id="1" name=""/>
        <p:cNvGrpSpPr/>
        <p:nvPr/>
      </p:nvGrpSpPr>
      <p:grpSpPr>
        <a:xfrm>
          <a:off x="0" y="0"/>
          <a:ext cx="0" cy="0"/>
          <a:chOff x="0" y="0"/>
          <a:chExt cx="0" cy="0"/>
        </a:xfrm>
      </p:grpSpPr>
      <p:sp>
        <p:nvSpPr>
          <p:cNvPr id="23" name="Shape 23"/>
          <p:cNvSpPr>
            <a:spLocks noGrp="1"/>
          </p:cNvSpPr>
          <p:nvPr>
            <p:ph type="title"/>
          </p:nvPr>
        </p:nvSpPr>
        <p:spPr>
          <a:xfrm>
            <a:off x="1270000" y="7366000"/>
            <a:ext cx="10464800" cy="1701800"/>
          </a:xfrm>
          <a:prstGeom prst="rect">
            <a:avLst/>
          </a:prstGeom>
        </p:spPr>
        <p:txBody>
          <a:bodyPr/>
          <a:lstStyle/>
          <a:p>
            <a:pPr lvl="0">
              <a:defRPr sz="1800"/>
            </a:pPr>
            <a:r>
              <a:rPr sz="8400"/>
              <a:t>Title Text</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270000" y="254000"/>
            <a:ext cx="104648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8400"/>
              <a:t>Title Text</a:t>
            </a:r>
          </a:p>
        </p:txBody>
      </p:sp>
      <p:sp>
        <p:nvSpPr>
          <p:cNvPr id="3" name="Shape 3"/>
          <p:cNvSpPr>
            <a:spLocks noGrp="1"/>
          </p:cNvSpPr>
          <p:nvPr>
            <p:ph type="body" idx="1"/>
          </p:nvPr>
        </p:nvSpPr>
        <p:spPr>
          <a:xfrm>
            <a:off x="1270000" y="2768600"/>
            <a:ext cx="10464800" cy="5715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algn="ctr" defTabSz="584200">
        <a:defRPr sz="8400">
          <a:latin typeface="+mn-lt"/>
          <a:ea typeface="+mn-ea"/>
          <a:cs typeface="+mn-cs"/>
          <a:sym typeface="Gill Sans"/>
        </a:defRPr>
      </a:lvl1pPr>
      <a:lvl2pPr indent="228600" algn="ctr" defTabSz="584200">
        <a:defRPr sz="8400">
          <a:latin typeface="+mn-lt"/>
          <a:ea typeface="+mn-ea"/>
          <a:cs typeface="+mn-cs"/>
          <a:sym typeface="Gill Sans"/>
        </a:defRPr>
      </a:lvl2pPr>
      <a:lvl3pPr indent="457200" algn="ctr" defTabSz="584200">
        <a:defRPr sz="8400">
          <a:latin typeface="+mn-lt"/>
          <a:ea typeface="+mn-ea"/>
          <a:cs typeface="+mn-cs"/>
          <a:sym typeface="Gill Sans"/>
        </a:defRPr>
      </a:lvl3pPr>
      <a:lvl4pPr indent="685800" algn="ctr" defTabSz="584200">
        <a:defRPr sz="8400">
          <a:latin typeface="+mn-lt"/>
          <a:ea typeface="+mn-ea"/>
          <a:cs typeface="+mn-cs"/>
          <a:sym typeface="Gill Sans"/>
        </a:defRPr>
      </a:lvl4pPr>
      <a:lvl5pPr indent="914400" algn="ctr" defTabSz="584200">
        <a:defRPr sz="8400">
          <a:latin typeface="+mn-lt"/>
          <a:ea typeface="+mn-ea"/>
          <a:cs typeface="+mn-cs"/>
          <a:sym typeface="Gill Sans"/>
        </a:defRPr>
      </a:lvl5pPr>
      <a:lvl6pPr indent="1143000" algn="ctr" defTabSz="584200">
        <a:defRPr sz="8400">
          <a:latin typeface="+mn-lt"/>
          <a:ea typeface="+mn-ea"/>
          <a:cs typeface="+mn-cs"/>
          <a:sym typeface="Gill Sans"/>
        </a:defRPr>
      </a:lvl6pPr>
      <a:lvl7pPr indent="1371600" algn="ctr" defTabSz="584200">
        <a:defRPr sz="8400">
          <a:latin typeface="+mn-lt"/>
          <a:ea typeface="+mn-ea"/>
          <a:cs typeface="+mn-cs"/>
          <a:sym typeface="Gill Sans"/>
        </a:defRPr>
      </a:lvl7pPr>
      <a:lvl8pPr indent="1600200" algn="ctr" defTabSz="584200">
        <a:defRPr sz="8400">
          <a:latin typeface="+mn-lt"/>
          <a:ea typeface="+mn-ea"/>
          <a:cs typeface="+mn-cs"/>
          <a:sym typeface="Gill Sans"/>
        </a:defRPr>
      </a:lvl8pPr>
      <a:lvl9pPr indent="1828800" algn="ctr" defTabSz="584200">
        <a:defRPr sz="8400">
          <a:latin typeface="+mn-lt"/>
          <a:ea typeface="+mn-ea"/>
          <a:cs typeface="+mn-cs"/>
          <a:sym typeface="Gill Sans"/>
        </a:defRPr>
      </a:lvl9pPr>
    </p:titleStyle>
    <p:bodyStyle>
      <a:lvl1pPr marL="889000" indent="-571500" defTabSz="584200">
        <a:spcBef>
          <a:spcPts val="2400"/>
        </a:spcBef>
        <a:buSzPct val="171000"/>
        <a:buChar char="•"/>
        <a:defRPr sz="4200">
          <a:latin typeface="+mn-lt"/>
          <a:ea typeface="+mn-ea"/>
          <a:cs typeface="+mn-cs"/>
          <a:sym typeface="Gill Sans"/>
        </a:defRPr>
      </a:lvl1pPr>
      <a:lvl2pPr marL="1333500" indent="-571500" defTabSz="584200">
        <a:spcBef>
          <a:spcPts val="2400"/>
        </a:spcBef>
        <a:buSzPct val="171000"/>
        <a:buChar char="•"/>
        <a:defRPr sz="4200">
          <a:latin typeface="+mn-lt"/>
          <a:ea typeface="+mn-ea"/>
          <a:cs typeface="+mn-cs"/>
          <a:sym typeface="Gill Sans"/>
        </a:defRPr>
      </a:lvl2pPr>
      <a:lvl3pPr marL="1778000" indent="-571500" defTabSz="584200">
        <a:spcBef>
          <a:spcPts val="2400"/>
        </a:spcBef>
        <a:buSzPct val="171000"/>
        <a:buChar char="•"/>
        <a:defRPr sz="4200">
          <a:latin typeface="+mn-lt"/>
          <a:ea typeface="+mn-ea"/>
          <a:cs typeface="+mn-cs"/>
          <a:sym typeface="Gill Sans"/>
        </a:defRPr>
      </a:lvl3pPr>
      <a:lvl4pPr marL="2222500" indent="-571500" defTabSz="584200">
        <a:spcBef>
          <a:spcPts val="2400"/>
        </a:spcBef>
        <a:buSzPct val="171000"/>
        <a:buChar char="•"/>
        <a:defRPr sz="4200">
          <a:latin typeface="+mn-lt"/>
          <a:ea typeface="+mn-ea"/>
          <a:cs typeface="+mn-cs"/>
          <a:sym typeface="Gill Sans"/>
        </a:defRPr>
      </a:lvl4pPr>
      <a:lvl5pPr marL="2667000" indent="-571500" defTabSz="584200">
        <a:spcBef>
          <a:spcPts val="2400"/>
        </a:spcBef>
        <a:buSzPct val="171000"/>
        <a:buChar char="•"/>
        <a:defRPr sz="4200">
          <a:latin typeface="+mn-lt"/>
          <a:ea typeface="+mn-ea"/>
          <a:cs typeface="+mn-cs"/>
          <a:sym typeface="Gill Sans"/>
        </a:defRPr>
      </a:lvl5pPr>
      <a:lvl6pPr marL="3022600" indent="-571500" defTabSz="584200">
        <a:spcBef>
          <a:spcPts val="2400"/>
        </a:spcBef>
        <a:buSzPct val="171000"/>
        <a:buChar char="•"/>
        <a:defRPr sz="4200">
          <a:latin typeface="+mn-lt"/>
          <a:ea typeface="+mn-ea"/>
          <a:cs typeface="+mn-cs"/>
          <a:sym typeface="Gill Sans"/>
        </a:defRPr>
      </a:lvl6pPr>
      <a:lvl7pPr marL="3378200" indent="-571500" defTabSz="584200">
        <a:spcBef>
          <a:spcPts val="2400"/>
        </a:spcBef>
        <a:buSzPct val="171000"/>
        <a:buChar char="•"/>
        <a:defRPr sz="4200">
          <a:latin typeface="+mn-lt"/>
          <a:ea typeface="+mn-ea"/>
          <a:cs typeface="+mn-cs"/>
          <a:sym typeface="Gill Sans"/>
        </a:defRPr>
      </a:lvl7pPr>
      <a:lvl8pPr marL="3733800" indent="-571500" defTabSz="584200">
        <a:spcBef>
          <a:spcPts val="2400"/>
        </a:spcBef>
        <a:buSzPct val="171000"/>
        <a:buChar char="•"/>
        <a:defRPr sz="4200">
          <a:latin typeface="+mn-lt"/>
          <a:ea typeface="+mn-ea"/>
          <a:cs typeface="+mn-cs"/>
          <a:sym typeface="Gill Sans"/>
        </a:defRPr>
      </a:lvl8pPr>
      <a:lvl9pPr marL="4089400" indent="-571500" defTabSz="584200">
        <a:spcBef>
          <a:spcPts val="2400"/>
        </a:spcBef>
        <a:buSzPct val="171000"/>
        <a:buChar char="•"/>
        <a:defRPr sz="4200">
          <a:latin typeface="+mn-lt"/>
          <a:ea typeface="+mn-ea"/>
          <a:cs typeface="+mn-cs"/>
          <a:sym typeface="Gill Sans"/>
        </a:defRPr>
      </a:lvl9pPr>
    </p:bodyStyle>
    <p:otherStyle>
      <a:lvl1pPr algn="ctr" defTabSz="584200">
        <a:defRPr>
          <a:solidFill>
            <a:schemeClr val="tx1"/>
          </a:solidFill>
          <a:latin typeface="+mn-lt"/>
          <a:ea typeface="+mn-ea"/>
          <a:cs typeface="+mn-cs"/>
          <a:sym typeface="Gill Sans"/>
        </a:defRPr>
      </a:lvl1pPr>
      <a:lvl2pPr indent="228600" algn="ctr" defTabSz="584200">
        <a:defRPr>
          <a:solidFill>
            <a:schemeClr val="tx1"/>
          </a:solidFill>
          <a:latin typeface="+mn-lt"/>
          <a:ea typeface="+mn-ea"/>
          <a:cs typeface="+mn-cs"/>
          <a:sym typeface="Gill Sans"/>
        </a:defRPr>
      </a:lvl2pPr>
      <a:lvl3pPr indent="457200" algn="ctr" defTabSz="584200">
        <a:defRPr>
          <a:solidFill>
            <a:schemeClr val="tx1"/>
          </a:solidFill>
          <a:latin typeface="+mn-lt"/>
          <a:ea typeface="+mn-ea"/>
          <a:cs typeface="+mn-cs"/>
          <a:sym typeface="Gill Sans"/>
        </a:defRPr>
      </a:lvl3pPr>
      <a:lvl4pPr indent="685800" algn="ctr" defTabSz="584200">
        <a:defRPr>
          <a:solidFill>
            <a:schemeClr val="tx1"/>
          </a:solidFill>
          <a:latin typeface="+mn-lt"/>
          <a:ea typeface="+mn-ea"/>
          <a:cs typeface="+mn-cs"/>
          <a:sym typeface="Gill Sans"/>
        </a:defRPr>
      </a:lvl4pPr>
      <a:lvl5pPr indent="914400" algn="ctr" defTabSz="584200">
        <a:defRPr>
          <a:solidFill>
            <a:schemeClr val="tx1"/>
          </a:solidFill>
          <a:latin typeface="+mn-lt"/>
          <a:ea typeface="+mn-ea"/>
          <a:cs typeface="+mn-cs"/>
          <a:sym typeface="Gill Sans"/>
        </a:defRPr>
      </a:lvl5pPr>
      <a:lvl6pPr indent="1143000" algn="ctr" defTabSz="584200">
        <a:defRPr>
          <a:solidFill>
            <a:schemeClr val="tx1"/>
          </a:solidFill>
          <a:latin typeface="+mn-lt"/>
          <a:ea typeface="+mn-ea"/>
          <a:cs typeface="+mn-cs"/>
          <a:sym typeface="Gill Sans"/>
        </a:defRPr>
      </a:lvl6pPr>
      <a:lvl7pPr indent="1371600" algn="ctr" defTabSz="584200">
        <a:defRPr>
          <a:solidFill>
            <a:schemeClr val="tx1"/>
          </a:solidFill>
          <a:latin typeface="+mn-lt"/>
          <a:ea typeface="+mn-ea"/>
          <a:cs typeface="+mn-cs"/>
          <a:sym typeface="Gill Sans"/>
        </a:defRPr>
      </a:lvl7pPr>
      <a:lvl8pPr indent="1600200" algn="ctr" defTabSz="584200">
        <a:defRPr>
          <a:solidFill>
            <a:schemeClr val="tx1"/>
          </a:solidFill>
          <a:latin typeface="+mn-lt"/>
          <a:ea typeface="+mn-ea"/>
          <a:cs typeface="+mn-cs"/>
          <a:sym typeface="Gill Sans"/>
        </a:defRPr>
      </a:lvl8pPr>
      <a:lvl9pPr indent="1828800" algn="ctr" defTabSz="584200">
        <a:defRPr>
          <a:solidFill>
            <a:schemeClr val="tx1"/>
          </a:solidFill>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1" Type="http://schemas.openxmlformats.org/officeDocument/2006/relationships/image" Target="../media/image10.jpg"/><Relationship Id="rId12" Type="http://schemas.openxmlformats.org/officeDocument/2006/relationships/image" Target="../media/image11.JPG"/><Relationship Id="rId13"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eg"/><Relationship Id="rId6" Type="http://schemas.openxmlformats.org/officeDocument/2006/relationships/image" Target="../media/image5.jpg"/><Relationship Id="rId7" Type="http://schemas.openxmlformats.org/officeDocument/2006/relationships/image" Target="../media/image6.jpg"/><Relationship Id="rId8" Type="http://schemas.openxmlformats.org/officeDocument/2006/relationships/image" Target="../media/image7.png"/><Relationship Id="rId9" Type="http://schemas.openxmlformats.org/officeDocument/2006/relationships/image" Target="../media/image8.jpg"/><Relationship Id="rId10" Type="http://schemas.openxmlformats.org/officeDocument/2006/relationships/image" Target="../media/image9.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hyperlink" Target="https://piazza.com/cmu/fall2015/1544015640" TargetMode="External"/><Relationship Id="rId4" Type="http://schemas.openxmlformats.org/officeDocument/2006/relationships/hyperlink" Target="http://www.cs.cmu.edu/~dga/15-440/S14" TargetMode="External"/><Relationship Id="rId5" Type="http://schemas.openxmlformats.org/officeDocument/2006/relationships/hyperlink" Target="https://tour.golang.org/welcome/1" TargetMode="External"/><Relationship Id="rId1" Type="http://schemas.openxmlformats.org/officeDocument/2006/relationships/slideLayout" Target="../slideLayouts/slideLayout2.xml"/><Relationship Id="rId2" Type="http://schemas.openxmlformats.org/officeDocument/2006/relationships/hyperlink" Target="http://www.cs.cmu.edu/~srini/15-440/"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hyperlink" Target="http://www.cs.cmu.edu" TargetMode="External"/><Relationship Id="rId8" Type="http://schemas.openxmlformats.org/officeDocument/2006/relationships/hyperlink" Target="http://www.areyouawake.com" TargetMode="External"/><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google.com"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hyperlink" Target="http://www.google.com" TargetMode="External"/><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hyperlink" Target="http://www.google.com" TargetMode="External"/><Relationship Id="rId5" Type="http://schemas.openxmlformats.org/officeDocument/2006/relationships/image" Target="../media/image18.jpe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Shape 42"/>
          <p:cNvSpPr>
            <a:spLocks noGrp="1"/>
          </p:cNvSpPr>
          <p:nvPr>
            <p:ph type="title"/>
          </p:nvPr>
        </p:nvSpPr>
        <p:spPr>
          <a:prstGeom prst="rect">
            <a:avLst/>
          </a:prstGeom>
        </p:spPr>
        <p:txBody>
          <a:bodyPr/>
          <a:lstStyle/>
          <a:p>
            <a:pPr lvl="0">
              <a:defRPr sz="1800"/>
            </a:pPr>
            <a:r>
              <a:rPr sz="8400" dirty="0"/>
              <a:t>Distributed </a:t>
            </a:r>
            <a:r>
              <a:rPr sz="8400" dirty="0" smtClean="0"/>
              <a:t>Systems</a:t>
            </a:r>
            <a:r>
              <a:rPr lang="en-US" sz="8400" dirty="0" smtClean="0"/>
              <a:t/>
            </a:r>
            <a:br>
              <a:rPr lang="en-US" sz="8400" dirty="0" smtClean="0"/>
            </a:br>
            <a:r>
              <a:rPr lang="en-US" sz="8400" dirty="0" smtClean="0"/>
              <a:t/>
            </a:r>
            <a:br>
              <a:rPr lang="en-US" sz="8400" dirty="0" smtClean="0"/>
            </a:br>
            <a:r>
              <a:rPr lang="en-US" sz="6600" dirty="0" smtClean="0"/>
              <a:t>15-440 / 15-640</a:t>
            </a:r>
            <a:endParaRPr sz="9600" dirty="0"/>
          </a:p>
        </p:txBody>
      </p:sp>
      <p:sp>
        <p:nvSpPr>
          <p:cNvPr id="43" name="Shape 43"/>
          <p:cNvSpPr>
            <a:spLocks noGrp="1"/>
          </p:cNvSpPr>
          <p:nvPr>
            <p:ph type="body" idx="1"/>
          </p:nvPr>
        </p:nvSpPr>
        <p:spPr>
          <a:xfrm>
            <a:off x="1270000" y="6071014"/>
            <a:ext cx="10464800" cy="1130300"/>
          </a:xfrm>
          <a:prstGeom prst="rect">
            <a:avLst/>
          </a:prstGeom>
        </p:spPr>
        <p:txBody>
          <a:bodyPr/>
          <a:lstStyle/>
          <a:p>
            <a:pPr lvl="0"/>
            <a:r>
              <a:rPr lang="en-US" sz="4800" dirty="0" smtClean="0"/>
              <a:t>Fall 2015</a:t>
            </a:r>
            <a:endParaRPr sz="4800" dirty="0"/>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title"/>
          </p:nvPr>
        </p:nvSpPr>
        <p:spPr>
          <a:prstGeom prst="rect">
            <a:avLst/>
          </a:prstGeom>
        </p:spPr>
        <p:txBody>
          <a:bodyPr/>
          <a:lstStyle/>
          <a:p>
            <a:pPr lvl="0">
              <a:defRPr sz="1800"/>
            </a:pPr>
            <a:r>
              <a:rPr sz="8400"/>
              <a:t>Collaboration</a:t>
            </a:r>
          </a:p>
        </p:txBody>
      </p:sp>
      <p:sp>
        <p:nvSpPr>
          <p:cNvPr id="64" name="Shape 64"/>
          <p:cNvSpPr>
            <a:spLocks noGrp="1"/>
          </p:cNvSpPr>
          <p:nvPr>
            <p:ph type="body" idx="1"/>
          </p:nvPr>
        </p:nvSpPr>
        <p:spPr>
          <a:prstGeom prst="rect">
            <a:avLst/>
          </a:prstGeom>
        </p:spPr>
        <p:txBody>
          <a:bodyPr/>
          <a:lstStyle/>
          <a:p>
            <a:pPr lvl="0">
              <a:spcBef>
                <a:spcPts val="800"/>
              </a:spcBef>
              <a:defRPr sz="1800"/>
            </a:pPr>
            <a:r>
              <a:rPr sz="3500" dirty="0"/>
              <a:t>Working together important</a:t>
            </a:r>
          </a:p>
          <a:p>
            <a:pPr lvl="1">
              <a:spcBef>
                <a:spcPts val="800"/>
              </a:spcBef>
              <a:defRPr sz="1800"/>
            </a:pPr>
            <a:r>
              <a:rPr sz="3500" dirty="0"/>
              <a:t>Discuss course material</a:t>
            </a:r>
          </a:p>
          <a:p>
            <a:pPr lvl="1">
              <a:spcBef>
                <a:spcPts val="800"/>
              </a:spcBef>
              <a:defRPr sz="1800"/>
            </a:pPr>
            <a:r>
              <a:rPr sz="3500" dirty="0"/>
              <a:t>Work on problem debugging</a:t>
            </a:r>
          </a:p>
          <a:p>
            <a:pPr lvl="0">
              <a:spcBef>
                <a:spcPts val="800"/>
              </a:spcBef>
              <a:defRPr sz="1800"/>
            </a:pPr>
            <a:r>
              <a:rPr sz="3500" dirty="0"/>
              <a:t>Parts </a:t>
            </a:r>
            <a:r>
              <a:rPr sz="3500" i="1" dirty="0"/>
              <a:t>must</a:t>
            </a:r>
            <a:r>
              <a:rPr sz="3500" dirty="0"/>
              <a:t> be your own work</a:t>
            </a:r>
          </a:p>
          <a:p>
            <a:pPr lvl="1">
              <a:spcBef>
                <a:spcPts val="800"/>
              </a:spcBef>
              <a:defRPr sz="1800"/>
            </a:pPr>
            <a:r>
              <a:rPr sz="3500" dirty="0"/>
              <a:t>Homeworks, midterm, final, solo proj</a:t>
            </a:r>
          </a:p>
          <a:p>
            <a:pPr lvl="0">
              <a:spcBef>
                <a:spcPts val="800"/>
              </a:spcBef>
              <a:defRPr sz="1800"/>
            </a:pPr>
            <a:r>
              <a:rPr sz="3500" dirty="0"/>
              <a:t>Team projects:  both students should understand entire project</a:t>
            </a:r>
          </a:p>
          <a:p>
            <a:pPr lvl="0">
              <a:spcBef>
                <a:spcPts val="800"/>
              </a:spcBef>
              <a:defRPr sz="1800"/>
            </a:pPr>
            <a:r>
              <a:rPr sz="3500" dirty="0"/>
              <a:t>What we hate to say:  we run cheat checkers</a:t>
            </a:r>
            <a:r>
              <a:rPr sz="3500" dirty="0" smtClean="0"/>
              <a:t>...</a:t>
            </a:r>
            <a:endParaRPr lang="en-US" sz="3500" dirty="0" smtClean="0"/>
          </a:p>
          <a:p>
            <a:pPr lvl="0">
              <a:spcBef>
                <a:spcPts val="800"/>
              </a:spcBef>
              <a:defRPr sz="1800"/>
            </a:pPr>
            <a:r>
              <a:rPr lang="en-US" sz="3500" dirty="0" smtClean="0"/>
              <a:t>Please *do not* put code on *public* repositories </a:t>
            </a:r>
            <a:endParaRPr sz="3500" dirty="0"/>
          </a:p>
          <a:p>
            <a:pPr lvl="0">
              <a:spcBef>
                <a:spcPts val="800"/>
              </a:spcBef>
              <a:defRPr sz="1800"/>
            </a:pPr>
            <a:r>
              <a:rPr sz="3500" dirty="0"/>
              <a:t>Partner problems:  </a:t>
            </a:r>
            <a:r>
              <a:rPr sz="3500" i="1" dirty="0"/>
              <a:t>address early</a:t>
            </a:r>
            <a:r>
              <a:rPr sz="3500" dirty="0"/>
              <a: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4">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p:cNvSpPr>
          <p:nvPr>
            <p:ph type="title"/>
          </p:nvPr>
        </p:nvSpPr>
        <p:spPr>
          <a:prstGeom prst="rect">
            <a:avLst/>
          </a:prstGeom>
        </p:spPr>
        <p:txBody>
          <a:bodyPr/>
          <a:lstStyle/>
          <a:p>
            <a:pPr lvl="0">
              <a:defRPr sz="1800"/>
            </a:pPr>
            <a:r>
              <a:rPr sz="8400"/>
              <a:t>Late Work</a:t>
            </a:r>
          </a:p>
        </p:txBody>
      </p:sp>
      <p:sp>
        <p:nvSpPr>
          <p:cNvPr id="67" name="Shape 67"/>
          <p:cNvSpPr>
            <a:spLocks noGrp="1"/>
          </p:cNvSpPr>
          <p:nvPr>
            <p:ph type="body" idx="1"/>
          </p:nvPr>
        </p:nvSpPr>
        <p:spPr>
          <a:xfrm>
            <a:off x="844550" y="2692400"/>
            <a:ext cx="11315700" cy="5715000"/>
          </a:xfrm>
          <a:prstGeom prst="rect">
            <a:avLst/>
          </a:prstGeom>
        </p:spPr>
        <p:txBody>
          <a:bodyPr/>
          <a:lstStyle/>
          <a:p>
            <a:pPr lvl="0">
              <a:defRPr sz="1800"/>
            </a:pPr>
            <a:r>
              <a:rPr sz="3500" dirty="0"/>
              <a:t>10% penalty per day</a:t>
            </a:r>
          </a:p>
          <a:p>
            <a:pPr lvl="0">
              <a:defRPr sz="1800"/>
            </a:pPr>
            <a:r>
              <a:rPr sz="3500" dirty="0" smtClean="0"/>
              <a:t>Can</a:t>
            </a:r>
            <a:r>
              <a:rPr lang="en-US" sz="3500" dirty="0" smtClean="0"/>
              <a:t>not </a:t>
            </a:r>
            <a:r>
              <a:rPr sz="3500" dirty="0" smtClean="0"/>
              <a:t>be </a:t>
            </a:r>
            <a:r>
              <a:rPr sz="3500" dirty="0"/>
              <a:t>more than 2 days </a:t>
            </a:r>
            <a:r>
              <a:rPr sz="3500" dirty="0" smtClean="0"/>
              <a:t>late</a:t>
            </a:r>
            <a:r>
              <a:rPr lang="en-US" sz="3500" dirty="0" smtClean="0"/>
              <a:t> </a:t>
            </a:r>
          </a:p>
          <a:p>
            <a:pPr lvl="1">
              <a:defRPr sz="1800"/>
            </a:pPr>
            <a:r>
              <a:rPr lang="en-US" sz="3500" dirty="0" smtClean="0"/>
              <a:t>(no exceptions after 48 hours of due date/time) </a:t>
            </a:r>
            <a:endParaRPr sz="3500" dirty="0"/>
          </a:p>
          <a:p>
            <a:pPr lvl="0">
              <a:defRPr sz="1800"/>
            </a:pPr>
            <a:r>
              <a:rPr sz="3500" dirty="0"/>
              <a:t>Usual exceptions:  documented medical, emergency, etc.</a:t>
            </a:r>
          </a:p>
          <a:p>
            <a:pPr lvl="1">
              <a:defRPr sz="1800"/>
            </a:pPr>
            <a:r>
              <a:rPr sz="3500" i="1" dirty="0"/>
              <a:t>Talk to us early if there’s a problem!</a:t>
            </a:r>
            <a:endParaRPr sz="3500" dirty="0"/>
          </a:p>
          <a:p>
            <a:pPr lvl="0">
              <a:defRPr sz="1800"/>
            </a:pPr>
            <a:r>
              <a:rPr sz="3500" dirty="0" smtClean="0"/>
              <a:t>Regrade </a:t>
            </a:r>
            <a:r>
              <a:rPr sz="3500" dirty="0"/>
              <a:t>requests in writing to course admin</a:t>
            </a: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lstStyle/>
          <a:p>
            <a:pPr lvl="0">
              <a:defRPr sz="1800"/>
            </a:pPr>
            <a:r>
              <a:rPr sz="8400"/>
              <a:t>Why take this course?</a:t>
            </a:r>
          </a:p>
        </p:txBody>
      </p:sp>
      <p:sp>
        <p:nvSpPr>
          <p:cNvPr id="70" name="Shape 70"/>
          <p:cNvSpPr>
            <a:spLocks noGrp="1"/>
          </p:cNvSpPr>
          <p:nvPr>
            <p:ph type="body" idx="1"/>
          </p:nvPr>
        </p:nvSpPr>
        <p:spPr>
          <a:prstGeom prst="rect">
            <a:avLst/>
          </a:prstGeom>
        </p:spPr>
        <p:txBody>
          <a:bodyPr/>
          <a:lstStyle/>
          <a:p>
            <a:pPr lvl="0">
              <a:spcBef>
                <a:spcPts val="500"/>
              </a:spcBef>
              <a:defRPr sz="1800"/>
            </a:pPr>
            <a:r>
              <a:rPr sz="2100" dirty="0"/>
              <a:t>Huge amounts of computing are now distributed...</a:t>
            </a:r>
          </a:p>
          <a:p>
            <a:pPr lvl="1">
              <a:spcBef>
                <a:spcPts val="500"/>
              </a:spcBef>
              <a:defRPr sz="1800"/>
            </a:pPr>
            <a:r>
              <a:rPr sz="2100" dirty="0"/>
              <a:t>A few years ago, Intel threw its hands up in the air:  couldn’t increase GHz much more without CPU temperatures reaching solar levels</a:t>
            </a:r>
          </a:p>
          <a:p>
            <a:pPr lvl="1">
              <a:spcBef>
                <a:spcPts val="500"/>
              </a:spcBef>
              <a:defRPr sz="1800"/>
            </a:pPr>
            <a:r>
              <a:rPr sz="2100" dirty="0"/>
              <a:t>But we can still stuff more transistors (Moore’s Law)</a:t>
            </a:r>
          </a:p>
          <a:p>
            <a:pPr lvl="1">
              <a:spcBef>
                <a:spcPts val="500"/>
              </a:spcBef>
              <a:defRPr sz="1800"/>
            </a:pPr>
            <a:r>
              <a:rPr sz="2100" dirty="0"/>
              <a:t>Result:  Multi-core and GPUs.</a:t>
            </a:r>
          </a:p>
          <a:p>
            <a:pPr lvl="1">
              <a:spcBef>
                <a:spcPts val="500"/>
              </a:spcBef>
              <a:defRPr sz="1800"/>
            </a:pPr>
            <a:r>
              <a:rPr sz="2100" dirty="0"/>
              <a:t>Result 2:  Your computer has become a parallel/distributed system.  In a decade, it may have 128 cores.</a:t>
            </a:r>
          </a:p>
          <a:p>
            <a:pPr lvl="0">
              <a:spcBef>
                <a:spcPts val="500"/>
              </a:spcBef>
              <a:defRPr sz="1800"/>
            </a:pPr>
            <a:r>
              <a:rPr sz="2100" dirty="0"/>
              <a:t>Oh, yeah, and that whole Internet thing...</a:t>
            </a:r>
          </a:p>
          <a:p>
            <a:pPr lvl="1">
              <a:spcBef>
                <a:spcPts val="500"/>
              </a:spcBef>
              <a:defRPr sz="1800"/>
            </a:pPr>
            <a:r>
              <a:rPr sz="2100" dirty="0"/>
              <a:t>my phone syncs its calendar with google, which i can get on my desktop with a web browser, ...</a:t>
            </a:r>
          </a:p>
          <a:p>
            <a:pPr lvl="2">
              <a:spcBef>
                <a:spcPts val="500"/>
              </a:spcBef>
              <a:defRPr sz="1800"/>
            </a:pPr>
            <a:r>
              <a:rPr sz="2100" dirty="0"/>
              <a:t>(That phone has the computing power of a desktop from 10 years ago and communicates wirelessly at a rate 5x faster than the average american home could in 1999.)</a:t>
            </a:r>
          </a:p>
          <a:p>
            <a:pPr lvl="1">
              <a:spcBef>
                <a:spcPts val="500"/>
              </a:spcBef>
              <a:defRPr sz="1800"/>
            </a:pPr>
            <a:r>
              <a:rPr sz="2100" dirty="0"/>
              <a:t>Stunningly impressive capabilities now seem mundane.  But </a:t>
            </a:r>
            <a:r>
              <a:rPr sz="2100" i="1" dirty="0"/>
              <a:t>lots</a:t>
            </a:r>
            <a:r>
              <a:rPr sz="2100" dirty="0"/>
              <a:t> of great stuff going on under the hood...</a:t>
            </a:r>
          </a:p>
          <a:p>
            <a:pPr lvl="1">
              <a:spcBef>
                <a:spcPts val="500"/>
              </a:spcBef>
              <a:defRPr sz="1800"/>
            </a:pPr>
            <a:r>
              <a:rPr sz="2100" dirty="0"/>
              <a:t>Most things are distributed, and more each day</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0">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0">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0">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Shape 72"/>
          <p:cNvSpPr>
            <a:spLocks noGrp="1"/>
          </p:cNvSpPr>
          <p:nvPr>
            <p:ph type="title"/>
          </p:nvPr>
        </p:nvSpPr>
        <p:spPr>
          <a:prstGeom prst="rect">
            <a:avLst/>
          </a:prstGeom>
        </p:spPr>
        <p:txBody>
          <a:bodyPr/>
          <a:lstStyle/>
          <a:p>
            <a:pPr lvl="0">
              <a:defRPr sz="1800"/>
            </a:pPr>
            <a:r>
              <a:rPr sz="8400"/>
              <a:t>If you find yourself ...</a:t>
            </a:r>
          </a:p>
        </p:txBody>
      </p:sp>
      <p:sp>
        <p:nvSpPr>
          <p:cNvPr id="73" name="Shape 73"/>
          <p:cNvSpPr>
            <a:spLocks noGrp="1"/>
          </p:cNvSpPr>
          <p:nvPr>
            <p:ph type="body" idx="1"/>
          </p:nvPr>
        </p:nvSpPr>
        <p:spPr>
          <a:prstGeom prst="rect">
            <a:avLst/>
          </a:prstGeom>
        </p:spPr>
        <p:txBody>
          <a:bodyPr/>
          <a:lstStyle/>
          <a:p>
            <a:pPr lvl="0">
              <a:spcBef>
                <a:spcPts val="700"/>
              </a:spcBef>
              <a:defRPr sz="1800"/>
            </a:pPr>
            <a:r>
              <a:rPr sz="2300"/>
              <a:t>In hollywood....</a:t>
            </a:r>
          </a:p>
          <a:p>
            <a:pPr lvl="1">
              <a:spcBef>
                <a:spcPts val="700"/>
              </a:spcBef>
              <a:defRPr sz="1800"/>
            </a:pPr>
            <a:r>
              <a:rPr sz="2300"/>
              <a:t>... rendering videos on clusters of 10s of 1000s of nodes?</a:t>
            </a:r>
          </a:p>
          <a:p>
            <a:pPr lvl="1">
              <a:spcBef>
                <a:spcPts val="700"/>
              </a:spcBef>
              <a:defRPr sz="1800"/>
            </a:pPr>
            <a:r>
              <a:rPr sz="2300"/>
              <a:t>Or getting terabytes of digital footage from on-location to post-processing?</a:t>
            </a:r>
          </a:p>
          <a:p>
            <a:pPr lvl="0">
              <a:spcBef>
                <a:spcPts val="700"/>
              </a:spcBef>
              <a:defRPr sz="1800"/>
            </a:pPr>
            <a:r>
              <a:rPr sz="2300"/>
              <a:t>On wall street...</a:t>
            </a:r>
          </a:p>
          <a:p>
            <a:pPr lvl="1">
              <a:spcBef>
                <a:spcPts val="700"/>
              </a:spcBef>
              <a:defRPr sz="1800"/>
            </a:pPr>
            <a:r>
              <a:rPr sz="2300"/>
              <a:t>tanking our economy with powerful simulations running on large clusters of machines</a:t>
            </a:r>
          </a:p>
          <a:p>
            <a:pPr lvl="1">
              <a:spcBef>
                <a:spcPts val="700"/>
              </a:spcBef>
              <a:defRPr sz="1800"/>
            </a:pPr>
            <a:r>
              <a:rPr sz="2300"/>
              <a:t>For 11 years, the NYSE ran software from cornell systems folks to update trade data</a:t>
            </a:r>
          </a:p>
          <a:p>
            <a:pPr lvl="0">
              <a:spcBef>
                <a:spcPts val="700"/>
              </a:spcBef>
              <a:defRPr sz="1800"/>
            </a:pPr>
            <a:r>
              <a:rPr sz="2300"/>
              <a:t>In biochem...</a:t>
            </a:r>
          </a:p>
          <a:p>
            <a:pPr lvl="1">
              <a:spcBef>
                <a:spcPts val="700"/>
              </a:spcBef>
              <a:defRPr sz="1800"/>
            </a:pPr>
            <a:r>
              <a:rPr sz="2300"/>
              <a:t>using protein folding models that require supercomputers to run</a:t>
            </a:r>
          </a:p>
          <a:p>
            <a:pPr lvl="0">
              <a:spcBef>
                <a:spcPts val="700"/>
              </a:spcBef>
              <a:defRPr sz="1800"/>
            </a:pPr>
            <a:r>
              <a:rPr sz="2300"/>
              <a:t>In gaming...</a:t>
            </a:r>
          </a:p>
          <a:p>
            <a:pPr lvl="1">
              <a:spcBef>
                <a:spcPts val="700"/>
              </a:spcBef>
              <a:defRPr sz="1800"/>
            </a:pPr>
            <a:r>
              <a:rPr sz="2300"/>
              <a:t>Writing really bad distributed systems to enable MMOs to crash on a regular basis</a:t>
            </a:r>
          </a:p>
          <a:p>
            <a:pPr lvl="0">
              <a:spcBef>
                <a:spcPts val="700"/>
              </a:spcBef>
              <a:defRPr sz="1800"/>
            </a:pPr>
            <a:r>
              <a:rPr sz="2300"/>
              <a:t>not to mention the obvious places</a:t>
            </a:r>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948265" y="406401"/>
            <a:ext cx="15121465" cy="1083733"/>
          </a:xfrm>
        </p:spPr>
        <p:txBody>
          <a:bodyPr/>
          <a:lstStyle/>
          <a:p>
            <a:pPr eaLnBrk="1" hangingPunct="1">
              <a:defRPr/>
            </a:pPr>
            <a:r>
              <a:rPr lang="en-US" altLang="en-US" sz="7200" dirty="0">
                <a:latin typeface="Arial" charset="0"/>
              </a:rPr>
              <a:t>What Is A Distributed System?</a:t>
            </a:r>
          </a:p>
        </p:txBody>
      </p:sp>
      <p:sp>
        <p:nvSpPr>
          <p:cNvPr id="4099" name="Rectangle 3"/>
          <p:cNvSpPr>
            <a:spLocks noGrp="1" noChangeArrowheads="1"/>
          </p:cNvSpPr>
          <p:nvPr>
            <p:ph type="body" idx="1"/>
          </p:nvPr>
        </p:nvSpPr>
        <p:spPr>
          <a:xfrm>
            <a:off x="541867" y="2814321"/>
            <a:ext cx="12029440" cy="7261013"/>
          </a:xfrm>
        </p:spPr>
        <p:txBody>
          <a:bodyPr/>
          <a:lstStyle/>
          <a:p>
            <a:pPr marL="317500" indent="0" eaLnBrk="1" hangingPunct="1">
              <a:lnSpc>
                <a:spcPct val="90000"/>
              </a:lnSpc>
              <a:buNone/>
              <a:defRPr/>
            </a:pPr>
            <a:r>
              <a:rPr lang="en-US" altLang="en-US" sz="3600" dirty="0" smtClean="0"/>
              <a:t>“A </a:t>
            </a:r>
            <a:r>
              <a:rPr lang="en-US" altLang="en-US" sz="3600" dirty="0"/>
              <a:t>collection of independent computers that appears to its users as a single coherent system</a:t>
            </a:r>
            <a:r>
              <a:rPr lang="en-US" altLang="en-US" sz="3600" dirty="0" smtClean="0"/>
              <a:t>.” </a:t>
            </a:r>
            <a:endParaRPr lang="en-US" altLang="en-US" sz="3600" dirty="0"/>
          </a:p>
          <a:p>
            <a:pPr eaLnBrk="1" hangingPunct="1">
              <a:lnSpc>
                <a:spcPct val="90000"/>
              </a:lnSpc>
              <a:defRPr/>
            </a:pPr>
            <a:r>
              <a:rPr lang="en-US" altLang="en-US" sz="3600" dirty="0"/>
              <a:t>Features: </a:t>
            </a:r>
          </a:p>
          <a:p>
            <a:pPr lvl="1" eaLnBrk="1" hangingPunct="1">
              <a:lnSpc>
                <a:spcPct val="90000"/>
              </a:lnSpc>
              <a:defRPr/>
            </a:pPr>
            <a:r>
              <a:rPr lang="en-US" altLang="en-US" sz="3600" dirty="0"/>
              <a:t>No shared memory – message-based communication</a:t>
            </a:r>
          </a:p>
          <a:p>
            <a:pPr lvl="1" eaLnBrk="1" hangingPunct="1">
              <a:lnSpc>
                <a:spcPct val="90000"/>
              </a:lnSpc>
              <a:defRPr/>
            </a:pPr>
            <a:r>
              <a:rPr lang="en-US" altLang="en-US" sz="3600" dirty="0"/>
              <a:t>Each runs its own local OS</a:t>
            </a:r>
          </a:p>
          <a:p>
            <a:pPr lvl="1" eaLnBrk="1" hangingPunct="1">
              <a:lnSpc>
                <a:spcPct val="90000"/>
              </a:lnSpc>
              <a:defRPr/>
            </a:pPr>
            <a:r>
              <a:rPr lang="en-US" altLang="en-US" sz="3600" dirty="0"/>
              <a:t>Heterogeneity</a:t>
            </a:r>
          </a:p>
          <a:p>
            <a:pPr eaLnBrk="1" hangingPunct="1">
              <a:lnSpc>
                <a:spcPct val="90000"/>
              </a:lnSpc>
              <a:defRPr/>
            </a:pPr>
            <a:r>
              <a:rPr lang="en-US" altLang="en-US" sz="3600" dirty="0"/>
              <a:t>Ideal: to present a single-system image:</a:t>
            </a:r>
          </a:p>
          <a:p>
            <a:pPr lvl="1" eaLnBrk="1" hangingPunct="1">
              <a:lnSpc>
                <a:spcPct val="90000"/>
              </a:lnSpc>
              <a:defRPr/>
            </a:pPr>
            <a:r>
              <a:rPr lang="en-US" altLang="en-US" sz="3600" dirty="0"/>
              <a:t>The distributed system “looks like” a single computer rather than a collection of separate computers.</a:t>
            </a:r>
          </a:p>
          <a:p>
            <a:pPr eaLnBrk="1" hangingPunct="1">
              <a:lnSpc>
                <a:spcPct val="90000"/>
              </a:lnSpc>
              <a:defRPr/>
            </a:pPr>
            <a:endParaRPr lang="en-US" altLang="en-US" sz="3600" dirty="0"/>
          </a:p>
          <a:p>
            <a:pPr lvl="1" eaLnBrk="1" hangingPunct="1">
              <a:lnSpc>
                <a:spcPct val="90000"/>
              </a:lnSpc>
              <a:defRPr/>
            </a:pPr>
            <a:endParaRPr lang="en-US" altLang="en-US" sz="3600" dirty="0"/>
          </a:p>
        </p:txBody>
      </p:sp>
    </p:spTree>
    <p:extLst>
      <p:ext uri="{BB962C8B-B14F-4D97-AF65-F5344CB8AC3E}">
        <p14:creationId xmlns:p14="http://schemas.microsoft.com/office/powerpoint/2010/main" val="198568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9">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60960" y="389468"/>
            <a:ext cx="12825307" cy="1083733"/>
          </a:xfrm>
        </p:spPr>
        <p:txBody>
          <a:bodyPr/>
          <a:lstStyle/>
          <a:p>
            <a:pPr eaLnBrk="1" hangingPunct="1">
              <a:defRPr/>
            </a:pPr>
            <a:r>
              <a:rPr lang="en-US" altLang="en-US" sz="5689">
                <a:latin typeface="Arial" charset="0"/>
              </a:rPr>
              <a:t>Distributed System Characteristics</a:t>
            </a:r>
          </a:p>
        </p:txBody>
      </p:sp>
      <p:sp>
        <p:nvSpPr>
          <p:cNvPr id="5123" name="Rectangle 3"/>
          <p:cNvSpPr>
            <a:spLocks noGrp="1" noChangeArrowheads="1"/>
          </p:cNvSpPr>
          <p:nvPr>
            <p:ph type="body" idx="1"/>
          </p:nvPr>
        </p:nvSpPr>
        <p:spPr>
          <a:xfrm>
            <a:off x="575733" y="3020905"/>
            <a:ext cx="12029440" cy="7261013"/>
          </a:xfrm>
        </p:spPr>
        <p:txBody>
          <a:bodyPr/>
          <a:lstStyle/>
          <a:p>
            <a:pPr eaLnBrk="1" hangingPunct="1">
              <a:defRPr/>
            </a:pPr>
            <a:r>
              <a:rPr lang="en-US" altLang="en-US" sz="3600" dirty="0"/>
              <a:t>To present a single-system image:</a:t>
            </a:r>
          </a:p>
          <a:p>
            <a:pPr lvl="1" eaLnBrk="1" hangingPunct="1">
              <a:defRPr/>
            </a:pPr>
            <a:r>
              <a:rPr lang="en-US" altLang="en-US" sz="3600" dirty="0"/>
              <a:t>Hide internal organization, communication details </a:t>
            </a:r>
          </a:p>
          <a:p>
            <a:pPr lvl="1" eaLnBrk="1" hangingPunct="1">
              <a:defRPr/>
            </a:pPr>
            <a:r>
              <a:rPr lang="en-US" altLang="en-US" sz="3600" dirty="0"/>
              <a:t>Provide uniform interface</a:t>
            </a:r>
          </a:p>
          <a:p>
            <a:pPr eaLnBrk="1" hangingPunct="1">
              <a:defRPr/>
            </a:pPr>
            <a:r>
              <a:rPr lang="en-US" altLang="en-US" sz="3600" dirty="0"/>
              <a:t>Easily expandable</a:t>
            </a:r>
          </a:p>
          <a:p>
            <a:pPr lvl="1" eaLnBrk="1" hangingPunct="1">
              <a:defRPr/>
            </a:pPr>
            <a:r>
              <a:rPr lang="en-US" altLang="en-US" sz="3600" dirty="0"/>
              <a:t>Adding new computers is hidden	from users</a:t>
            </a:r>
          </a:p>
          <a:p>
            <a:pPr eaLnBrk="1" hangingPunct="1">
              <a:defRPr/>
            </a:pPr>
            <a:r>
              <a:rPr lang="en-US" altLang="en-US" sz="3600" dirty="0"/>
              <a:t>Continuous availability</a:t>
            </a:r>
          </a:p>
          <a:p>
            <a:pPr lvl="1" eaLnBrk="1" hangingPunct="1">
              <a:defRPr/>
            </a:pPr>
            <a:r>
              <a:rPr lang="en-US" altLang="en-US" sz="3600" dirty="0"/>
              <a:t>Failures in one component can be covered by other components</a:t>
            </a:r>
          </a:p>
          <a:p>
            <a:pPr eaLnBrk="1" hangingPunct="1">
              <a:defRPr/>
            </a:pPr>
            <a:r>
              <a:rPr lang="en-US" altLang="en-US" sz="3600" dirty="0"/>
              <a:t>Supported by </a:t>
            </a:r>
            <a:r>
              <a:rPr lang="en-US" altLang="en-US" sz="3600" dirty="0">
                <a:solidFill>
                  <a:schemeClr val="accent1"/>
                </a:solidFill>
              </a:rPr>
              <a:t>middleware</a:t>
            </a:r>
          </a:p>
          <a:p>
            <a:pPr eaLnBrk="1" hangingPunct="1">
              <a:defRPr/>
            </a:pPr>
            <a:endParaRPr lang="en-US" altLang="en-US" sz="3600" dirty="0"/>
          </a:p>
          <a:p>
            <a:pPr lvl="1" eaLnBrk="1" hangingPunct="1">
              <a:defRPr/>
            </a:pPr>
            <a:endParaRPr lang="en-US" altLang="en-US" sz="3600" dirty="0"/>
          </a:p>
        </p:txBody>
      </p:sp>
    </p:spTree>
    <p:extLst>
      <p:ext uri="{BB962C8B-B14F-4D97-AF65-F5344CB8AC3E}">
        <p14:creationId xmlns:p14="http://schemas.microsoft.com/office/powerpoint/2010/main" val="15340554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270000" y="135469"/>
            <a:ext cx="10464800" cy="2438400"/>
          </a:xfrm>
        </p:spPr>
        <p:txBody>
          <a:bodyPr/>
          <a:lstStyle/>
          <a:p>
            <a:pPr eaLnBrk="1" hangingPunct="1">
              <a:defRPr/>
            </a:pPr>
            <a:r>
              <a:rPr lang="en-US" altLang="en-US" sz="5689" dirty="0"/>
              <a:t>Definition of a Distributed System</a:t>
            </a:r>
          </a:p>
        </p:txBody>
      </p:sp>
      <p:sp>
        <p:nvSpPr>
          <p:cNvPr id="6147" name="Text Box 3"/>
          <p:cNvSpPr txBox="1">
            <a:spLocks noChangeArrowheads="1"/>
          </p:cNvSpPr>
          <p:nvPr/>
        </p:nvSpPr>
        <p:spPr bwMode="auto">
          <a:xfrm>
            <a:off x="216747" y="7694507"/>
            <a:ext cx="13004800" cy="16888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609600" indent="-609600" eaLnBrk="0" hangingPunct="0">
              <a:defRPr sz="4000">
                <a:solidFill>
                  <a:schemeClr val="tx1"/>
                </a:solidFill>
                <a:latin typeface="Arial" charset="0"/>
              </a:defRPr>
            </a:lvl1pPr>
            <a:lvl2pPr marL="742950" indent="-285750" eaLnBrk="0" hangingPunct="0">
              <a:defRPr sz="4000">
                <a:solidFill>
                  <a:schemeClr val="tx1"/>
                </a:solidFill>
                <a:latin typeface="Arial" charset="0"/>
              </a:defRPr>
            </a:lvl2pPr>
            <a:lvl3pPr marL="1143000" indent="-228600" eaLnBrk="0" hangingPunct="0">
              <a:defRPr sz="4000">
                <a:solidFill>
                  <a:schemeClr val="tx1"/>
                </a:solidFill>
                <a:latin typeface="Arial" charset="0"/>
              </a:defRPr>
            </a:lvl3pPr>
            <a:lvl4pPr marL="1600200" indent="-228600" eaLnBrk="0" hangingPunct="0">
              <a:defRPr sz="4000">
                <a:solidFill>
                  <a:schemeClr val="tx1"/>
                </a:solidFill>
                <a:latin typeface="Arial" charset="0"/>
              </a:defRPr>
            </a:lvl4pPr>
            <a:lvl5pPr marL="2057400" indent="-228600" eaLnBrk="0" hangingPunct="0">
              <a:defRPr sz="4000">
                <a:solidFill>
                  <a:schemeClr val="tx1"/>
                </a:solidFill>
                <a:latin typeface="Arial" charset="0"/>
              </a:defRPr>
            </a:lvl5pPr>
            <a:lvl6pPr marL="2514600" indent="-228600" eaLnBrk="0" fontAlgn="base" hangingPunct="0">
              <a:spcBef>
                <a:spcPct val="0"/>
              </a:spcBef>
              <a:spcAft>
                <a:spcPct val="0"/>
              </a:spcAft>
              <a:defRPr sz="4000">
                <a:solidFill>
                  <a:schemeClr val="tx1"/>
                </a:solidFill>
                <a:latin typeface="Arial" charset="0"/>
              </a:defRPr>
            </a:lvl6pPr>
            <a:lvl7pPr marL="2971800" indent="-228600" eaLnBrk="0" fontAlgn="base" hangingPunct="0">
              <a:spcBef>
                <a:spcPct val="0"/>
              </a:spcBef>
              <a:spcAft>
                <a:spcPct val="0"/>
              </a:spcAft>
              <a:defRPr sz="4000">
                <a:solidFill>
                  <a:schemeClr val="tx1"/>
                </a:solidFill>
                <a:latin typeface="Arial" charset="0"/>
              </a:defRPr>
            </a:lvl7pPr>
            <a:lvl8pPr marL="3429000" indent="-228600" eaLnBrk="0" fontAlgn="base" hangingPunct="0">
              <a:spcBef>
                <a:spcPct val="0"/>
              </a:spcBef>
              <a:spcAft>
                <a:spcPct val="0"/>
              </a:spcAft>
              <a:defRPr sz="4000">
                <a:solidFill>
                  <a:schemeClr val="tx1"/>
                </a:solidFill>
                <a:latin typeface="Arial" charset="0"/>
              </a:defRPr>
            </a:lvl8pPr>
            <a:lvl9pPr marL="3886200" indent="-228600" eaLnBrk="0" fontAlgn="base" hangingPunct="0">
              <a:spcBef>
                <a:spcPct val="0"/>
              </a:spcBef>
              <a:spcAft>
                <a:spcPct val="0"/>
              </a:spcAft>
              <a:defRPr sz="4000">
                <a:solidFill>
                  <a:schemeClr val="tx1"/>
                </a:solidFill>
                <a:latin typeface="Arial" charset="0"/>
              </a:defRPr>
            </a:lvl9pPr>
          </a:lstStyle>
          <a:p>
            <a:pPr eaLnBrk="1" hangingPunct="1">
              <a:spcBef>
                <a:spcPct val="20000"/>
              </a:spcBef>
              <a:buClr>
                <a:schemeClr val="accent2"/>
              </a:buClr>
              <a:defRPr/>
            </a:pPr>
            <a:r>
              <a:rPr lang="en-US" altLang="en-US" sz="3413" b="1"/>
              <a:t>Figure 1-1</a:t>
            </a:r>
            <a:r>
              <a:rPr lang="en-US" altLang="en-US" sz="3413"/>
              <a:t>. A distributed system organized as middleware. The middleware layer runs on all machines, and offers a uniform interface to the system</a:t>
            </a:r>
          </a:p>
        </p:txBody>
      </p:sp>
      <p:pic>
        <p:nvPicPr>
          <p:cNvPr id="20483" name="Picture 4" descr="01-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391" y="2488072"/>
            <a:ext cx="11225671" cy="4682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95227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975360" y="433493"/>
            <a:ext cx="11054080" cy="1300480"/>
          </a:xfrm>
        </p:spPr>
        <p:txBody>
          <a:bodyPr/>
          <a:lstStyle/>
          <a:p>
            <a:pPr eaLnBrk="1" hangingPunct="1">
              <a:defRPr/>
            </a:pPr>
            <a:r>
              <a:rPr lang="en-US" altLang="en-US" sz="5689">
                <a:latin typeface="Arial" charset="0"/>
              </a:rPr>
              <a:t>Goal 1 – Resource Availability</a:t>
            </a:r>
          </a:p>
        </p:txBody>
      </p:sp>
      <p:sp>
        <p:nvSpPr>
          <p:cNvPr id="11267" name="Rectangle 3"/>
          <p:cNvSpPr>
            <a:spLocks noGrp="1" noChangeArrowheads="1"/>
          </p:cNvSpPr>
          <p:nvPr>
            <p:ph type="body" idx="1"/>
          </p:nvPr>
        </p:nvSpPr>
        <p:spPr>
          <a:xfrm>
            <a:off x="758613" y="2245357"/>
            <a:ext cx="11054080" cy="6935893"/>
          </a:xfrm>
        </p:spPr>
        <p:txBody>
          <a:bodyPr/>
          <a:lstStyle/>
          <a:p>
            <a:pPr eaLnBrk="1" hangingPunct="1">
              <a:lnSpc>
                <a:spcPct val="110000"/>
              </a:lnSpc>
              <a:defRPr/>
            </a:pPr>
            <a:r>
              <a:rPr lang="en-US" altLang="en-US" sz="3982" dirty="0"/>
              <a:t>Support user access to remote resources (printers, data files, web pages, CPU cycles) and the fair sharing of the resources</a:t>
            </a:r>
          </a:p>
          <a:p>
            <a:pPr eaLnBrk="1" hangingPunct="1">
              <a:lnSpc>
                <a:spcPct val="110000"/>
              </a:lnSpc>
              <a:defRPr/>
            </a:pPr>
            <a:r>
              <a:rPr lang="en-US" altLang="en-US" sz="3982" dirty="0"/>
              <a:t>Economics of sharing expensive resources</a:t>
            </a:r>
          </a:p>
          <a:p>
            <a:pPr eaLnBrk="1" hangingPunct="1">
              <a:lnSpc>
                <a:spcPct val="110000"/>
              </a:lnSpc>
              <a:defRPr/>
            </a:pPr>
            <a:r>
              <a:rPr lang="en-US" altLang="en-US" sz="3982" dirty="0"/>
              <a:t>Performance enhancement – due to multiple processors; also due to ease of collaboration and info exchange – access to remote services</a:t>
            </a:r>
          </a:p>
          <a:p>
            <a:pPr eaLnBrk="1" hangingPunct="1">
              <a:lnSpc>
                <a:spcPct val="110000"/>
              </a:lnSpc>
              <a:defRPr/>
            </a:pPr>
            <a:r>
              <a:rPr lang="en-US" altLang="en-US" sz="3982" dirty="0" smtClean="0"/>
              <a:t>Resource </a:t>
            </a:r>
            <a:r>
              <a:rPr lang="en-US" altLang="en-US" sz="3982" dirty="0"/>
              <a:t>sharing introduces security problems.</a:t>
            </a:r>
          </a:p>
          <a:p>
            <a:pPr eaLnBrk="1" hangingPunct="1">
              <a:lnSpc>
                <a:spcPct val="110000"/>
              </a:lnSpc>
              <a:defRPr/>
            </a:pPr>
            <a:endParaRPr lang="en-US" altLang="en-US" sz="3982" dirty="0"/>
          </a:p>
        </p:txBody>
      </p:sp>
    </p:spTree>
    <p:extLst>
      <p:ext uri="{BB962C8B-B14F-4D97-AF65-F5344CB8AC3E}">
        <p14:creationId xmlns:p14="http://schemas.microsoft.com/office/powerpoint/2010/main" val="1020559199"/>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1083733" y="325120"/>
            <a:ext cx="11054080" cy="1300480"/>
          </a:xfrm>
        </p:spPr>
        <p:txBody>
          <a:bodyPr/>
          <a:lstStyle/>
          <a:p>
            <a:pPr eaLnBrk="1" hangingPunct="1">
              <a:defRPr/>
            </a:pPr>
            <a:r>
              <a:rPr lang="en-US" altLang="en-US" sz="5689"/>
              <a:t>Goal 2 – Distribution Transparency</a:t>
            </a:r>
          </a:p>
        </p:txBody>
      </p:sp>
      <p:sp>
        <p:nvSpPr>
          <p:cNvPr id="12291" name="Rectangle 3"/>
          <p:cNvSpPr>
            <a:spLocks noGrp="1" noChangeArrowheads="1"/>
          </p:cNvSpPr>
          <p:nvPr>
            <p:ph type="body" idx="1"/>
          </p:nvPr>
        </p:nvSpPr>
        <p:spPr>
          <a:xfrm>
            <a:off x="856829" y="2736426"/>
            <a:ext cx="11054080" cy="6610773"/>
          </a:xfrm>
        </p:spPr>
        <p:txBody>
          <a:bodyPr/>
          <a:lstStyle/>
          <a:p>
            <a:pPr eaLnBrk="1" hangingPunct="1">
              <a:defRPr/>
            </a:pPr>
            <a:r>
              <a:rPr lang="en-US" altLang="en-US" sz="3600"/>
              <a:t>Software hides some of the details of the distribution of system resources.</a:t>
            </a:r>
          </a:p>
          <a:p>
            <a:pPr lvl="1" eaLnBrk="1" hangingPunct="1">
              <a:defRPr/>
            </a:pPr>
            <a:r>
              <a:rPr lang="en-US" altLang="en-US" sz="4000" dirty="0"/>
              <a:t>Makes the system more user friendly.</a:t>
            </a:r>
          </a:p>
          <a:p>
            <a:pPr eaLnBrk="1" hangingPunct="1">
              <a:defRPr/>
            </a:pPr>
            <a:r>
              <a:rPr lang="en-US" altLang="en-US" sz="3600" dirty="0"/>
              <a:t>A distributed system that appears to its users &amp; applications to be a single computer system is said to be </a:t>
            </a:r>
            <a:r>
              <a:rPr lang="en-US" altLang="en-US" sz="3600" i="1" dirty="0"/>
              <a:t>transparent</a:t>
            </a:r>
            <a:r>
              <a:rPr lang="en-US" altLang="en-US" sz="3600" dirty="0"/>
              <a:t>.</a:t>
            </a:r>
          </a:p>
          <a:p>
            <a:pPr lvl="1" eaLnBrk="1" hangingPunct="1">
              <a:defRPr/>
            </a:pPr>
            <a:r>
              <a:rPr lang="en-US" altLang="en-US" sz="4000" dirty="0"/>
              <a:t>Users &amp; apps should be able to access remote resources in the same way they access local resources.</a:t>
            </a:r>
          </a:p>
          <a:p>
            <a:pPr eaLnBrk="1" hangingPunct="1">
              <a:defRPr/>
            </a:pPr>
            <a:r>
              <a:rPr lang="en-US" altLang="en-US" sz="3600" dirty="0"/>
              <a:t>Transparency has several dimensions.</a:t>
            </a:r>
          </a:p>
          <a:p>
            <a:pPr eaLnBrk="1" hangingPunct="1">
              <a:defRPr/>
            </a:pPr>
            <a:endParaRPr lang="en-US" altLang="en-US" sz="3600" dirty="0"/>
          </a:p>
        </p:txBody>
      </p:sp>
    </p:spTree>
    <p:extLst>
      <p:ext uri="{BB962C8B-B14F-4D97-AF65-F5344CB8AC3E}">
        <p14:creationId xmlns:p14="http://schemas.microsoft.com/office/powerpoint/2010/main" val="5865690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975360" y="216747"/>
            <a:ext cx="10512213" cy="866987"/>
          </a:xfrm>
        </p:spPr>
        <p:txBody>
          <a:bodyPr/>
          <a:lstStyle/>
          <a:p>
            <a:pPr eaLnBrk="1" hangingPunct="1">
              <a:defRPr/>
            </a:pPr>
            <a:r>
              <a:rPr lang="en-US" altLang="en-US" sz="5689">
                <a:latin typeface="Arial" charset="0"/>
              </a:rPr>
              <a:t>Types of Transparency</a:t>
            </a:r>
          </a:p>
        </p:txBody>
      </p:sp>
      <p:graphicFrame>
        <p:nvGraphicFramePr>
          <p:cNvPr id="10368" name="Group 128"/>
          <p:cNvGraphicFramePr>
            <a:graphicFrameLocks noGrp="1"/>
          </p:cNvGraphicFramePr>
          <p:nvPr/>
        </p:nvGraphicFramePr>
        <p:xfrm>
          <a:off x="975360" y="1192107"/>
          <a:ext cx="11054080" cy="7680963"/>
        </p:xfrm>
        <a:graphic>
          <a:graphicData uri="http://schemas.openxmlformats.org/drawingml/2006/table">
            <a:tbl>
              <a:tblPr/>
              <a:tblGrid>
                <a:gridCol w="2962204"/>
                <a:gridCol w="8091876"/>
              </a:tblGrid>
              <a:tr h="609599">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a:ln>
                            <a:noFill/>
                          </a:ln>
                          <a:solidFill>
                            <a:schemeClr val="tx1"/>
                          </a:solidFill>
                          <a:effectLst/>
                          <a:latin typeface="Tahoma" charset="0"/>
                        </a:rPr>
                        <a:t>Transparency</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800" b="1" i="0" u="none" strike="noStrike" cap="none" normalizeH="0" baseline="0">
                          <a:ln>
                            <a:noFill/>
                          </a:ln>
                          <a:solidFill>
                            <a:schemeClr val="tx1"/>
                          </a:solidFill>
                          <a:effectLst/>
                          <a:latin typeface="Tahoma" charset="0"/>
                        </a:rPr>
                        <a:t>Description</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Access</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differences in data representation &amp; resource access (enables interoperability)</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Location</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location of resource (can use resource without knowing its location)</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Migration</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possibility that a system may change location of resource (no effect on access)</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Replication</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the possibility that multiple copies of the resource exist (for reliability and/or availability)</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Concurrency</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the possibility that the resource may be shared concurrently</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97936">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Failure</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failure and recovery of the resource. How does one differentiate betw. slow and failed?</a:t>
                      </a: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83748">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Relocation</a:t>
                      </a:r>
                    </a:p>
                  </a:txBody>
                  <a:tcPr marL="130048" marR="130048" marT="65031" marB="650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Times New Roman" charset="0"/>
                        </a:defRPr>
                      </a:lvl1pPr>
                      <a:lvl2pPr marL="742950" indent="-285750" eaLnBrk="0" hangingPunct="0">
                        <a:spcBef>
                          <a:spcPct val="20000"/>
                        </a:spcBef>
                        <a:defRPr sz="2400">
                          <a:solidFill>
                            <a:schemeClr val="tx1"/>
                          </a:solidFill>
                          <a:latin typeface="Times New Roman" charset="0"/>
                        </a:defRPr>
                      </a:lvl2pPr>
                      <a:lvl3pPr marL="1143000" indent="-228600" eaLnBrk="0" hangingPunct="0">
                        <a:spcBef>
                          <a:spcPct val="20000"/>
                        </a:spcBef>
                        <a:defRPr sz="2000">
                          <a:solidFill>
                            <a:schemeClr val="tx1"/>
                          </a:solidFill>
                          <a:latin typeface="Times New Roman" charset="0"/>
                        </a:defRPr>
                      </a:lvl3pPr>
                      <a:lvl4pPr marL="1600200" indent="-228600" eaLnBrk="0" hangingPunct="0">
                        <a:spcBef>
                          <a:spcPct val="20000"/>
                        </a:spcBef>
                        <a:defRPr>
                          <a:solidFill>
                            <a:schemeClr val="tx1"/>
                          </a:solidFill>
                          <a:latin typeface="Times New Roman" charset="0"/>
                        </a:defRPr>
                      </a:lvl4pPr>
                      <a:lvl5pPr marL="2057400" indent="-228600" eaLnBrk="0" hangingPunct="0">
                        <a:spcBef>
                          <a:spcPct val="20000"/>
                        </a:spcBef>
                        <a:defRPr>
                          <a:solidFill>
                            <a:schemeClr val="tx1"/>
                          </a:solidFill>
                          <a:latin typeface="Times New Roman" charset="0"/>
                        </a:defRPr>
                      </a:lvl5pPr>
                      <a:lvl6pPr marL="2514600" indent="-228600" eaLnBrk="0" fontAlgn="base" hangingPunct="0">
                        <a:spcBef>
                          <a:spcPct val="20000"/>
                        </a:spcBef>
                        <a:spcAft>
                          <a:spcPct val="0"/>
                        </a:spcAft>
                        <a:defRPr>
                          <a:solidFill>
                            <a:schemeClr val="tx1"/>
                          </a:solidFill>
                          <a:latin typeface="Times New Roman" charset="0"/>
                        </a:defRPr>
                      </a:lvl6pPr>
                      <a:lvl7pPr marL="2971800" indent="-228600" eaLnBrk="0" fontAlgn="base" hangingPunct="0">
                        <a:spcBef>
                          <a:spcPct val="20000"/>
                        </a:spcBef>
                        <a:spcAft>
                          <a:spcPct val="0"/>
                        </a:spcAft>
                        <a:defRPr>
                          <a:solidFill>
                            <a:schemeClr val="tx1"/>
                          </a:solidFill>
                          <a:latin typeface="Times New Roman" charset="0"/>
                        </a:defRPr>
                      </a:lvl7pPr>
                      <a:lvl8pPr marL="3429000" indent="-228600" eaLnBrk="0" fontAlgn="base" hangingPunct="0">
                        <a:spcBef>
                          <a:spcPct val="20000"/>
                        </a:spcBef>
                        <a:spcAft>
                          <a:spcPct val="0"/>
                        </a:spcAft>
                        <a:defRPr>
                          <a:solidFill>
                            <a:schemeClr val="tx1"/>
                          </a:solidFill>
                          <a:latin typeface="Times New Roman" charset="0"/>
                        </a:defRPr>
                      </a:lvl8pPr>
                      <a:lvl9pPr marL="3886200" indent="-228600" eaLnBrk="0" fontAlgn="base" hangingPunct="0">
                        <a:spcBef>
                          <a:spcPct val="20000"/>
                        </a:spcBef>
                        <a:spcAft>
                          <a:spcPct val="0"/>
                        </a:spcAft>
                        <a:defRPr>
                          <a:solidFill>
                            <a:schemeClr val="tx1"/>
                          </a:solidFill>
                          <a:latin typeface="Times New Roman"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800" b="0" i="0" u="none" strike="noStrike" cap="none" normalizeH="0" baseline="0">
                          <a:ln>
                            <a:noFill/>
                          </a:ln>
                          <a:solidFill>
                            <a:schemeClr val="tx1"/>
                          </a:solidFill>
                          <a:effectLst/>
                          <a:latin typeface="Tahoma" charset="0"/>
                        </a:rPr>
                        <a:t>Hide that resource may be moved </a:t>
                      </a:r>
                      <a:r>
                        <a:rPr kumimoji="0" lang="en-US" altLang="en-US" sz="2800" b="0" i="0" u="sng" strike="noStrike" cap="none" normalizeH="0" baseline="0">
                          <a:ln>
                            <a:noFill/>
                          </a:ln>
                          <a:solidFill>
                            <a:schemeClr val="tx1"/>
                          </a:solidFill>
                          <a:effectLst/>
                          <a:latin typeface="Tahoma" charset="0"/>
                        </a:rPr>
                        <a:t>during use</a:t>
                      </a:r>
                    </a:p>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altLang="en-US" sz="2800" b="0" i="0" u="none" strike="noStrike" cap="none" normalizeH="0" baseline="0">
                        <a:ln>
                          <a:noFill/>
                        </a:ln>
                        <a:solidFill>
                          <a:schemeClr val="tx1"/>
                        </a:solidFill>
                        <a:effectLst/>
                        <a:latin typeface="Tahoma" charset="0"/>
                      </a:endParaRPr>
                    </a:p>
                  </a:txBody>
                  <a:tcPr marL="130048" marR="130048" marT="65031" marB="650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3344" name="Text Box 107"/>
          <p:cNvSpPr txBox="1">
            <a:spLocks noChangeArrowheads="1"/>
          </p:cNvSpPr>
          <p:nvPr/>
        </p:nvSpPr>
        <p:spPr bwMode="auto">
          <a:xfrm>
            <a:off x="975361" y="8778241"/>
            <a:ext cx="10968284" cy="967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eaLnBrk="0" hangingPunct="0">
              <a:defRPr sz="4000">
                <a:solidFill>
                  <a:schemeClr val="tx1"/>
                </a:solidFill>
                <a:latin typeface="Arial" charset="0"/>
              </a:defRPr>
            </a:lvl1pPr>
            <a:lvl2pPr marL="742950" indent="-285750" eaLnBrk="0" hangingPunct="0">
              <a:defRPr sz="4000">
                <a:solidFill>
                  <a:schemeClr val="tx1"/>
                </a:solidFill>
                <a:latin typeface="Arial" charset="0"/>
              </a:defRPr>
            </a:lvl2pPr>
            <a:lvl3pPr marL="1143000" indent="-228600" eaLnBrk="0" hangingPunct="0">
              <a:defRPr sz="4000">
                <a:solidFill>
                  <a:schemeClr val="tx1"/>
                </a:solidFill>
                <a:latin typeface="Arial" charset="0"/>
              </a:defRPr>
            </a:lvl3pPr>
            <a:lvl4pPr marL="1600200" indent="-228600" eaLnBrk="0" hangingPunct="0">
              <a:defRPr sz="4000">
                <a:solidFill>
                  <a:schemeClr val="tx1"/>
                </a:solidFill>
                <a:latin typeface="Arial" charset="0"/>
              </a:defRPr>
            </a:lvl4pPr>
            <a:lvl5pPr marL="2057400" indent="-228600" eaLnBrk="0" hangingPunct="0">
              <a:defRPr sz="4000">
                <a:solidFill>
                  <a:schemeClr val="tx1"/>
                </a:solidFill>
                <a:latin typeface="Arial" charset="0"/>
              </a:defRPr>
            </a:lvl5pPr>
            <a:lvl6pPr marL="2514600" indent="-228600" eaLnBrk="0" fontAlgn="base" hangingPunct="0">
              <a:spcBef>
                <a:spcPct val="0"/>
              </a:spcBef>
              <a:spcAft>
                <a:spcPct val="0"/>
              </a:spcAft>
              <a:defRPr sz="4000">
                <a:solidFill>
                  <a:schemeClr val="tx1"/>
                </a:solidFill>
                <a:latin typeface="Arial" charset="0"/>
              </a:defRPr>
            </a:lvl6pPr>
            <a:lvl7pPr marL="2971800" indent="-228600" eaLnBrk="0" fontAlgn="base" hangingPunct="0">
              <a:spcBef>
                <a:spcPct val="0"/>
              </a:spcBef>
              <a:spcAft>
                <a:spcPct val="0"/>
              </a:spcAft>
              <a:defRPr sz="4000">
                <a:solidFill>
                  <a:schemeClr val="tx1"/>
                </a:solidFill>
                <a:latin typeface="Arial" charset="0"/>
              </a:defRPr>
            </a:lvl7pPr>
            <a:lvl8pPr marL="3429000" indent="-228600" eaLnBrk="0" fontAlgn="base" hangingPunct="0">
              <a:spcBef>
                <a:spcPct val="0"/>
              </a:spcBef>
              <a:spcAft>
                <a:spcPct val="0"/>
              </a:spcAft>
              <a:defRPr sz="4000">
                <a:solidFill>
                  <a:schemeClr val="tx1"/>
                </a:solidFill>
                <a:latin typeface="Arial" charset="0"/>
              </a:defRPr>
            </a:lvl8pPr>
            <a:lvl9pPr marL="3886200" indent="-228600" eaLnBrk="0" fontAlgn="base" hangingPunct="0">
              <a:spcBef>
                <a:spcPct val="0"/>
              </a:spcBef>
              <a:spcAft>
                <a:spcPct val="0"/>
              </a:spcAft>
              <a:defRPr sz="4000">
                <a:solidFill>
                  <a:schemeClr val="tx1"/>
                </a:solidFill>
                <a:latin typeface="Arial" charset="0"/>
              </a:defRPr>
            </a:lvl9pPr>
          </a:lstStyle>
          <a:p>
            <a:pPr eaLnBrk="1" hangingPunct="1">
              <a:defRPr/>
            </a:pPr>
            <a:r>
              <a:rPr lang="en-US" altLang="en-US" sz="2844" b="1"/>
              <a:t>Figure 1-2</a:t>
            </a:r>
            <a:r>
              <a:rPr lang="en-US" altLang="en-US" sz="2844"/>
              <a:t>.  Different forms of transparency in a distributed system (ISO, 1995)</a:t>
            </a:r>
          </a:p>
        </p:txBody>
      </p:sp>
    </p:spTree>
    <p:extLst>
      <p:ext uri="{BB962C8B-B14F-4D97-AF65-F5344CB8AC3E}">
        <p14:creationId xmlns:p14="http://schemas.microsoft.com/office/powerpoint/2010/main" val="15153104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0000" y="-385228"/>
            <a:ext cx="10464800" cy="2438400"/>
          </a:xfrm>
        </p:spPr>
        <p:txBody>
          <a:bodyPr/>
          <a:lstStyle/>
          <a:p>
            <a:r>
              <a:rPr lang="en-US" dirty="0" smtClean="0"/>
              <a:t>Welcome! Course Staff </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9423" y="7174077"/>
            <a:ext cx="2096489" cy="2096489"/>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50312" t="32863" r="23542" b="28014"/>
          <a:stretch/>
        </p:blipFill>
        <p:spPr>
          <a:xfrm>
            <a:off x="575471" y="7174078"/>
            <a:ext cx="2078569" cy="2070287"/>
          </a:xfrm>
          <a:prstGeom prst="rect">
            <a:avLst/>
          </a:prstGeom>
        </p:spPr>
      </p:pic>
      <p:sp>
        <p:nvSpPr>
          <p:cNvPr id="7" name="TextBox 6"/>
          <p:cNvSpPr txBox="1"/>
          <p:nvPr/>
        </p:nvSpPr>
        <p:spPr>
          <a:xfrm>
            <a:off x="-69095" y="9207068"/>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500" b="0" i="0" u="none" strike="noStrike" cap="none" spc="0" normalizeH="0" baseline="0" dirty="0" err="1" smtClean="0">
                <a:ln>
                  <a:noFill/>
                </a:ln>
                <a:solidFill>
                  <a:srgbClr val="000000"/>
                </a:solidFill>
                <a:effectLst/>
                <a:uFillTx/>
                <a:sym typeface="Gill Sans"/>
              </a:rPr>
              <a:t>Varun</a:t>
            </a:r>
            <a:r>
              <a:rPr lang="en-US" sz="2500" dirty="0">
                <a:solidFill>
                  <a:srgbClr val="000000"/>
                </a:solidFill>
              </a:rPr>
              <a:t> </a:t>
            </a:r>
            <a:r>
              <a:rPr kumimoji="0" lang="en-US" sz="2500" b="0" i="0" u="none" strike="noStrike" cap="none" spc="0" normalizeH="0" baseline="0" dirty="0" err="1" smtClean="0">
                <a:ln>
                  <a:noFill/>
                </a:ln>
                <a:solidFill>
                  <a:srgbClr val="000000"/>
                </a:solidFill>
                <a:effectLst/>
                <a:uFillTx/>
                <a:sym typeface="Gill Sans"/>
              </a:rPr>
              <a:t>Saravgi</a:t>
            </a:r>
            <a:endParaRPr kumimoji="0" lang="en-US" sz="2500" b="0" i="0" u="none" strike="noStrike" cap="none" spc="0" normalizeH="0" baseline="0" dirty="0">
              <a:ln>
                <a:noFill/>
              </a:ln>
              <a:solidFill>
                <a:srgbClr val="000000"/>
              </a:solidFill>
              <a:effectLst/>
              <a:uFillTx/>
              <a:sym typeface="Gill Sans"/>
            </a:endParaRPr>
          </a:p>
        </p:txBody>
      </p:sp>
      <p:sp>
        <p:nvSpPr>
          <p:cNvPr id="9" name="TextBox 8"/>
          <p:cNvSpPr txBox="1"/>
          <p:nvPr/>
        </p:nvSpPr>
        <p:spPr>
          <a:xfrm>
            <a:off x="2282716" y="9270566"/>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500" b="0" i="0" u="none" strike="noStrike" cap="none" spc="0" normalizeH="0" baseline="0" dirty="0" smtClean="0">
                <a:ln>
                  <a:noFill/>
                </a:ln>
                <a:solidFill>
                  <a:srgbClr val="000000"/>
                </a:solidFill>
                <a:effectLst/>
                <a:uFillTx/>
                <a:sym typeface="Gill Sans"/>
              </a:rPr>
              <a:t>Arjun </a:t>
            </a:r>
            <a:r>
              <a:rPr kumimoji="0" lang="en-US" sz="2500" b="0" i="0" u="none" strike="noStrike" cap="none" spc="0" normalizeH="0" baseline="0" dirty="0" err="1" smtClean="0">
                <a:ln>
                  <a:noFill/>
                </a:ln>
                <a:solidFill>
                  <a:srgbClr val="000000"/>
                </a:solidFill>
                <a:effectLst/>
                <a:uFillTx/>
                <a:sym typeface="Gill Sans"/>
              </a:rPr>
              <a:t>Puri</a:t>
            </a:r>
            <a:endParaRPr kumimoji="0" lang="en-US" sz="2500" b="0" i="0" u="none" strike="noStrike" cap="none" spc="0" normalizeH="0" baseline="0" dirty="0">
              <a:ln>
                <a:noFill/>
              </a:ln>
              <a:solidFill>
                <a:srgbClr val="000000"/>
              </a:solidFill>
              <a:effectLst/>
              <a:uFillTx/>
              <a:sym typeface="Gill Sans"/>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98841" y="7174077"/>
            <a:ext cx="2096931" cy="2096931"/>
          </a:xfrm>
          <a:prstGeom prst="rect">
            <a:avLst/>
          </a:prstGeom>
        </p:spPr>
      </p:pic>
      <p:sp>
        <p:nvSpPr>
          <p:cNvPr id="12" name="TextBox 11"/>
          <p:cNvSpPr txBox="1"/>
          <p:nvPr/>
        </p:nvSpPr>
        <p:spPr>
          <a:xfrm>
            <a:off x="4562171" y="9269765"/>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500" b="0" i="0" u="none" strike="noStrike" cap="none" spc="0" normalizeH="0" baseline="0" dirty="0" smtClean="0">
                <a:ln>
                  <a:noFill/>
                </a:ln>
                <a:solidFill>
                  <a:srgbClr val="000000"/>
                </a:solidFill>
                <a:effectLst/>
                <a:uFillTx/>
                <a:sym typeface="Gill Sans"/>
              </a:rPr>
              <a:t>Chao Xin</a:t>
            </a:r>
            <a:endParaRPr kumimoji="0" lang="en-US" sz="2500" b="0" i="0" u="none" strike="noStrike" cap="none" spc="0" normalizeH="0" baseline="0" dirty="0">
              <a:ln>
                <a:noFill/>
              </a:ln>
              <a:solidFill>
                <a:srgbClr val="000000"/>
              </a:solidFill>
              <a:effectLst/>
              <a:uFillTx/>
              <a:sym typeface="Gill Sans"/>
            </a:endParaRP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12931" y="1605046"/>
            <a:ext cx="2002867" cy="2235199"/>
          </a:xfrm>
          <a:prstGeom prst="rect">
            <a:avLst/>
          </a:prstGeom>
        </p:spPr>
      </p:pic>
      <p:pic>
        <p:nvPicPr>
          <p:cNvPr id="14" name="Picture 13"/>
          <p:cNvPicPr>
            <a:picLocks noChangeAspect="1"/>
          </p:cNvPicPr>
          <p:nvPr/>
        </p:nvPicPr>
        <p:blipFill rotWithShape="1">
          <a:blip r:embed="rId7">
            <a:extLst>
              <a:ext uri="{28A0092B-C50C-407E-A947-70E740481C1C}">
                <a14:useLocalDpi xmlns:a14="http://schemas.microsoft.com/office/drawing/2010/main" val="0"/>
              </a:ext>
            </a:extLst>
          </a:blip>
          <a:srcRect l="29296" t="98" r="22787" b="18652"/>
          <a:stretch/>
        </p:blipFill>
        <p:spPr>
          <a:xfrm>
            <a:off x="4039020" y="1576680"/>
            <a:ext cx="1993063" cy="2253028"/>
          </a:xfrm>
          <a:prstGeom prst="rect">
            <a:avLst/>
          </a:prstGeom>
        </p:spPr>
      </p:pic>
      <p:sp>
        <p:nvSpPr>
          <p:cNvPr id="15" name="TextBox 14"/>
          <p:cNvSpPr txBox="1"/>
          <p:nvPr/>
        </p:nvSpPr>
        <p:spPr>
          <a:xfrm>
            <a:off x="3357794" y="3814845"/>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500" b="0" i="0" u="none" strike="noStrike" cap="none" spc="0" normalizeH="0" baseline="0" dirty="0" err="1" smtClean="0">
                <a:ln>
                  <a:noFill/>
                </a:ln>
                <a:solidFill>
                  <a:srgbClr val="000000"/>
                </a:solidFill>
                <a:effectLst/>
                <a:uFillTx/>
                <a:sym typeface="Gill Sans"/>
              </a:rPr>
              <a:t>Yuvraj</a:t>
            </a:r>
            <a:r>
              <a:rPr kumimoji="0" lang="en-US" sz="2500" b="0" i="0" u="none" strike="noStrike" cap="none" spc="0" normalizeH="0" baseline="0" dirty="0" smtClean="0">
                <a:ln>
                  <a:noFill/>
                </a:ln>
                <a:solidFill>
                  <a:srgbClr val="000000"/>
                </a:solidFill>
                <a:effectLst/>
                <a:uFillTx/>
                <a:sym typeface="Gill Sans"/>
              </a:rPr>
              <a:t> Agarwal</a:t>
            </a:r>
            <a:endParaRPr kumimoji="0" lang="en-US" sz="2500" b="0" i="0" u="none" strike="noStrike" cap="none" spc="0" normalizeH="0" baseline="0" dirty="0">
              <a:ln>
                <a:noFill/>
              </a:ln>
              <a:solidFill>
                <a:srgbClr val="000000"/>
              </a:solidFill>
              <a:effectLst/>
              <a:uFillTx/>
              <a:sym typeface="Gill Sans"/>
            </a:endParaRPr>
          </a:p>
        </p:txBody>
      </p:sp>
      <p:sp>
        <p:nvSpPr>
          <p:cNvPr id="16" name="TextBox 15"/>
          <p:cNvSpPr txBox="1"/>
          <p:nvPr/>
        </p:nvSpPr>
        <p:spPr>
          <a:xfrm>
            <a:off x="5619413" y="3840244"/>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err="1" smtClean="0">
                <a:solidFill>
                  <a:srgbClr val="000000"/>
                </a:solidFill>
              </a:rPr>
              <a:t>Srini</a:t>
            </a:r>
            <a:r>
              <a:rPr lang="en-US" sz="2500" dirty="0" smtClean="0">
                <a:solidFill>
                  <a:srgbClr val="000000"/>
                </a:solidFill>
              </a:rPr>
              <a:t> </a:t>
            </a:r>
            <a:r>
              <a:rPr lang="en-US" sz="2500" dirty="0" err="1" smtClean="0">
                <a:solidFill>
                  <a:srgbClr val="000000"/>
                </a:solidFill>
              </a:rPr>
              <a:t>Seshan</a:t>
            </a:r>
            <a:endParaRPr kumimoji="0" lang="en-US" sz="2500" b="0" i="0" u="none" strike="noStrike" cap="none" spc="0" normalizeH="0" baseline="0" dirty="0">
              <a:ln>
                <a:noFill/>
              </a:ln>
              <a:solidFill>
                <a:srgbClr val="000000"/>
              </a:solidFill>
              <a:effectLst/>
              <a:uFillTx/>
              <a:sym typeface="Gill Sans"/>
            </a:endParaRPr>
          </a:p>
        </p:txBody>
      </p:sp>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2237" t="4165" r="22716" b="60027"/>
          <a:stretch/>
        </p:blipFill>
        <p:spPr>
          <a:xfrm>
            <a:off x="7302499" y="7157035"/>
            <a:ext cx="2336801" cy="2127882"/>
          </a:xfrm>
          <a:prstGeom prst="rect">
            <a:avLst/>
          </a:prstGeom>
        </p:spPr>
      </p:pic>
      <p:sp>
        <p:nvSpPr>
          <p:cNvPr id="17" name="TextBox 16"/>
          <p:cNvSpPr txBox="1"/>
          <p:nvPr/>
        </p:nvSpPr>
        <p:spPr>
          <a:xfrm>
            <a:off x="6911671" y="9266287"/>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err="1" smtClean="0">
                <a:solidFill>
                  <a:srgbClr val="000000"/>
                </a:solidFill>
              </a:rPr>
              <a:t>Adhish</a:t>
            </a:r>
            <a:r>
              <a:rPr lang="en-US" sz="2500" dirty="0" smtClean="0">
                <a:solidFill>
                  <a:srgbClr val="000000"/>
                </a:solidFill>
              </a:rPr>
              <a:t> </a:t>
            </a:r>
            <a:r>
              <a:rPr lang="en-US" sz="2500" dirty="0" err="1" smtClean="0">
                <a:solidFill>
                  <a:srgbClr val="000000"/>
                </a:solidFill>
              </a:rPr>
              <a:t>Ramkumar</a:t>
            </a:r>
            <a:endParaRPr kumimoji="0" lang="en-US" sz="2500" b="0" i="0" u="none" strike="noStrike" cap="none" spc="0" normalizeH="0" baseline="0" dirty="0">
              <a:ln>
                <a:noFill/>
              </a:ln>
              <a:solidFill>
                <a:srgbClr val="000000"/>
              </a:solidFill>
              <a:effectLst/>
              <a:uFillTx/>
              <a:sym typeface="Gill Sans"/>
            </a:endParaRPr>
          </a:p>
        </p:txBody>
      </p:sp>
      <p:pic>
        <p:nvPicPr>
          <p:cNvPr id="4" name="Picture 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11331" y="7157035"/>
            <a:ext cx="2112730" cy="2112730"/>
          </a:xfrm>
          <a:prstGeom prst="rect">
            <a:avLst/>
          </a:prstGeom>
        </p:spPr>
      </p:pic>
      <p:sp>
        <p:nvSpPr>
          <p:cNvPr id="18" name="TextBox 17"/>
          <p:cNvSpPr txBox="1"/>
          <p:nvPr/>
        </p:nvSpPr>
        <p:spPr>
          <a:xfrm>
            <a:off x="9621034" y="9266287"/>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err="1" smtClean="0">
                <a:solidFill>
                  <a:srgbClr val="000000"/>
                </a:solidFill>
              </a:rPr>
              <a:t>Xiaoxiang</a:t>
            </a:r>
            <a:r>
              <a:rPr lang="en-US" sz="2500" dirty="0" smtClean="0">
                <a:solidFill>
                  <a:srgbClr val="000000"/>
                </a:solidFill>
              </a:rPr>
              <a:t> Wu</a:t>
            </a:r>
            <a:endParaRPr kumimoji="0" lang="en-US" sz="2500" b="0" i="0" u="none" strike="noStrike" cap="none" spc="0" normalizeH="0" baseline="0" dirty="0">
              <a:ln>
                <a:noFill/>
              </a:ln>
              <a:solidFill>
                <a:srgbClr val="000000"/>
              </a:solidFill>
              <a:effectLst/>
              <a:uFillTx/>
              <a:sym typeface="Gill Sans"/>
            </a:endParaRPr>
          </a:p>
        </p:txBody>
      </p:sp>
      <p:pic>
        <p:nvPicPr>
          <p:cNvPr id="8" name="Picture 7"/>
          <p:cNvPicPr>
            <a:picLocks noChangeAspect="1"/>
          </p:cNvPicPr>
          <p:nvPr/>
        </p:nvPicPr>
        <p:blipFill rotWithShape="1">
          <a:blip r:embed="rId10" cstate="print">
            <a:extLst>
              <a:ext uri="{28A0092B-C50C-407E-A947-70E740481C1C}">
                <a14:useLocalDpi xmlns:a14="http://schemas.microsoft.com/office/drawing/2010/main" val="0"/>
              </a:ext>
            </a:extLst>
          </a:blip>
          <a:srcRect l="24868" t="8463" r="27698" b="40625"/>
          <a:stretch/>
        </p:blipFill>
        <p:spPr>
          <a:xfrm>
            <a:off x="2554009" y="4469135"/>
            <a:ext cx="1704976" cy="2157430"/>
          </a:xfrm>
          <a:prstGeom prst="rect">
            <a:avLst/>
          </a:prstGeom>
        </p:spPr>
      </p:pic>
      <p:sp>
        <p:nvSpPr>
          <p:cNvPr id="19" name="TextBox 18"/>
          <p:cNvSpPr txBox="1"/>
          <p:nvPr/>
        </p:nvSpPr>
        <p:spPr>
          <a:xfrm>
            <a:off x="1721605" y="6616268"/>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smtClean="0">
                <a:solidFill>
                  <a:srgbClr val="000000"/>
                </a:solidFill>
              </a:rPr>
              <a:t>Aaron Friedlander</a:t>
            </a:r>
            <a:endParaRPr kumimoji="0" lang="en-US" sz="2500" b="0" i="0" u="none" strike="noStrike" cap="none" spc="0" normalizeH="0" baseline="0" dirty="0">
              <a:ln>
                <a:noFill/>
              </a:ln>
              <a:solidFill>
                <a:srgbClr val="000000"/>
              </a:solidFill>
              <a:effectLst/>
              <a:uFillTx/>
              <a:sym typeface="Gill Sans"/>
            </a:endParaRPr>
          </a:p>
        </p:txBody>
      </p:sp>
      <p:pic>
        <p:nvPicPr>
          <p:cNvPr id="10" name="Picture 9"/>
          <p:cNvPicPr>
            <a:picLocks noChangeAspect="1"/>
          </p:cNvPicPr>
          <p:nvPr/>
        </p:nvPicPr>
        <p:blipFill rotWithShape="1">
          <a:blip r:embed="rId11">
            <a:extLst>
              <a:ext uri="{28A0092B-C50C-407E-A947-70E740481C1C}">
                <a14:useLocalDpi xmlns:a14="http://schemas.microsoft.com/office/drawing/2010/main" val="0"/>
              </a:ext>
            </a:extLst>
          </a:blip>
          <a:srcRect l="15761" t="2167" r="22645" b="31667"/>
          <a:stretch/>
        </p:blipFill>
        <p:spPr>
          <a:xfrm>
            <a:off x="4589694" y="4473090"/>
            <a:ext cx="1849206" cy="2159220"/>
          </a:xfrm>
          <a:prstGeom prst="rect">
            <a:avLst/>
          </a:prstGeom>
        </p:spPr>
      </p:pic>
      <p:sp>
        <p:nvSpPr>
          <p:cNvPr id="20" name="TextBox 19"/>
          <p:cNvSpPr txBox="1"/>
          <p:nvPr/>
        </p:nvSpPr>
        <p:spPr>
          <a:xfrm>
            <a:off x="3982846" y="6578969"/>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smtClean="0">
                <a:solidFill>
                  <a:srgbClr val="000000"/>
                </a:solidFill>
              </a:rPr>
              <a:t>Esther Wang</a:t>
            </a:r>
            <a:endParaRPr kumimoji="0" lang="en-US" sz="2500" b="0" i="0" u="none" strike="noStrike" cap="none" spc="0" normalizeH="0" baseline="0" dirty="0">
              <a:ln>
                <a:noFill/>
              </a:ln>
              <a:solidFill>
                <a:srgbClr val="000000"/>
              </a:solidFill>
              <a:effectLst/>
              <a:uFillTx/>
              <a:sym typeface="Gill Sans"/>
            </a:endParaRPr>
          </a:p>
        </p:txBody>
      </p:sp>
      <p:pic>
        <p:nvPicPr>
          <p:cNvPr id="21" name="Picture 20"/>
          <p:cNvPicPr>
            <a:picLocks noChangeAspect="1"/>
          </p:cNvPicPr>
          <p:nvPr/>
        </p:nvPicPr>
        <p:blipFill rotWithShape="1">
          <a:blip r:embed="rId12">
            <a:extLst>
              <a:ext uri="{28A0092B-C50C-407E-A947-70E740481C1C}">
                <a14:useLocalDpi xmlns:a14="http://schemas.microsoft.com/office/drawing/2010/main" val="0"/>
              </a:ext>
            </a:extLst>
          </a:blip>
          <a:srcRect l="16698" t="5338" r="16300" b="43490"/>
          <a:stretch/>
        </p:blipFill>
        <p:spPr>
          <a:xfrm>
            <a:off x="6670084" y="4469134"/>
            <a:ext cx="1864316" cy="2200229"/>
          </a:xfrm>
          <a:prstGeom prst="rect">
            <a:avLst/>
          </a:prstGeom>
        </p:spPr>
      </p:pic>
      <p:sp>
        <p:nvSpPr>
          <p:cNvPr id="22" name="TextBox 21"/>
          <p:cNvSpPr txBox="1"/>
          <p:nvPr/>
        </p:nvSpPr>
        <p:spPr>
          <a:xfrm>
            <a:off x="6082032" y="6632064"/>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smtClean="0">
                <a:solidFill>
                  <a:srgbClr val="000000"/>
                </a:solidFill>
              </a:rPr>
              <a:t>Marisa Chang</a:t>
            </a:r>
            <a:endParaRPr kumimoji="0" lang="en-US" sz="2500" b="0" i="0" u="none" strike="noStrike" cap="none" spc="0" normalizeH="0" baseline="0" dirty="0">
              <a:ln>
                <a:noFill/>
              </a:ln>
              <a:solidFill>
                <a:srgbClr val="000000"/>
              </a:solidFill>
              <a:effectLst/>
              <a:uFillTx/>
              <a:sym typeface="Gill Sans"/>
            </a:endParaRPr>
          </a:p>
        </p:txBody>
      </p:sp>
      <p:pic>
        <p:nvPicPr>
          <p:cNvPr id="23" name="Picture 22"/>
          <p:cNvPicPr>
            <a:picLocks noChangeAspect="1"/>
          </p:cNvPicPr>
          <p:nvPr/>
        </p:nvPicPr>
        <p:blipFill rotWithShape="1">
          <a:blip r:embed="rId13">
            <a:extLst>
              <a:ext uri="{28A0092B-C50C-407E-A947-70E740481C1C}">
                <a14:useLocalDpi xmlns:a14="http://schemas.microsoft.com/office/drawing/2010/main" val="0"/>
              </a:ext>
            </a:extLst>
          </a:blip>
          <a:srcRect l="14250" t="9249" r="14500" b="9133"/>
          <a:stretch/>
        </p:blipFill>
        <p:spPr>
          <a:xfrm>
            <a:off x="8857367" y="4470835"/>
            <a:ext cx="1873294" cy="2145866"/>
          </a:xfrm>
          <a:prstGeom prst="rect">
            <a:avLst/>
          </a:prstGeom>
        </p:spPr>
      </p:pic>
      <p:sp>
        <p:nvSpPr>
          <p:cNvPr id="24" name="TextBox 23"/>
          <p:cNvSpPr txBox="1"/>
          <p:nvPr/>
        </p:nvSpPr>
        <p:spPr>
          <a:xfrm>
            <a:off x="8241032" y="6593964"/>
            <a:ext cx="3189902" cy="4873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2500" dirty="0" smtClean="0">
                <a:solidFill>
                  <a:srgbClr val="000000"/>
                </a:solidFill>
              </a:rPr>
              <a:t>Joshua Gluck</a:t>
            </a:r>
            <a:endParaRPr kumimoji="0" lang="en-US" sz="2500" b="0" i="0" u="none" strike="noStrike" cap="none" spc="0" normalizeH="0" baseline="0" dirty="0">
              <a:ln>
                <a:noFill/>
              </a:ln>
              <a:solidFill>
                <a:srgbClr val="000000"/>
              </a:solidFill>
              <a:effectLst/>
              <a:uFillTx/>
              <a:sym typeface="Gill Sans"/>
            </a:endParaRPr>
          </a:p>
        </p:txBody>
      </p:sp>
      <p:sp>
        <p:nvSpPr>
          <p:cNvPr id="25" name="Rectangle 24"/>
          <p:cNvSpPr/>
          <p:nvPr/>
        </p:nvSpPr>
        <p:spPr>
          <a:xfrm>
            <a:off x="3519980" y="1466138"/>
            <a:ext cx="5024206" cy="2750877"/>
          </a:xfrm>
          <a:prstGeom prst="rect">
            <a:avLst/>
          </a:prstGeom>
          <a:noFill/>
          <a:ln w="12700" cap="flat">
            <a:solidFill>
              <a:schemeClr val="accent1"/>
            </a:solidFill>
            <a:prstDash val="sysDash"/>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6" name="TextBox 25"/>
          <p:cNvSpPr txBox="1"/>
          <p:nvPr/>
        </p:nvSpPr>
        <p:spPr>
          <a:xfrm>
            <a:off x="8923836" y="2500980"/>
            <a:ext cx="2507098"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200" b="0" i="0" u="none" strike="noStrike" cap="none" spc="0" normalizeH="0" baseline="0" smtClean="0">
                <a:ln>
                  <a:noFill/>
                </a:ln>
                <a:solidFill>
                  <a:srgbClr val="000000"/>
                </a:solidFill>
                <a:effectLst/>
                <a:uFillTx/>
                <a:latin typeface="+mn-lt"/>
                <a:ea typeface="+mn-ea"/>
                <a:cs typeface="+mn-cs"/>
                <a:sym typeface="Gill Sans"/>
              </a:rPr>
              <a:t>Instructors</a:t>
            </a:r>
            <a:endParaRPr kumimoji="0" lang="en-US" sz="4200" b="0" i="0" u="none" strike="noStrike" cap="none" spc="0" normalizeH="0" baseline="0">
              <a:ln>
                <a:noFill/>
              </a:ln>
              <a:solidFill>
                <a:srgbClr val="000000"/>
              </a:solidFill>
              <a:effectLst/>
              <a:uFillTx/>
              <a:latin typeface="+mn-lt"/>
              <a:ea typeface="+mn-ea"/>
              <a:cs typeface="+mn-cs"/>
              <a:sym typeface="Gill Sans"/>
            </a:endParaRPr>
          </a:p>
        </p:txBody>
      </p:sp>
      <p:sp>
        <p:nvSpPr>
          <p:cNvPr id="27" name="TextBox 26"/>
          <p:cNvSpPr txBox="1"/>
          <p:nvPr/>
        </p:nvSpPr>
        <p:spPr>
          <a:xfrm>
            <a:off x="10996490" y="5353486"/>
            <a:ext cx="1530868"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mtClean="0">
                <a:solidFill>
                  <a:srgbClr val="000000"/>
                </a:solidFill>
              </a:rPr>
              <a:t>9 TA’s</a:t>
            </a:r>
            <a:endParaRPr kumimoji="0" lang="en-US" sz="4200" b="0" i="0" u="none" strike="noStrike" cap="none" spc="0" normalizeH="0" baseline="0" dirty="0">
              <a:ln>
                <a:noFill/>
              </a:ln>
              <a:solidFill>
                <a:srgbClr val="000000"/>
              </a:solidFill>
              <a:effectLst/>
              <a:uFillTx/>
              <a:latin typeface="+mn-lt"/>
              <a:ea typeface="+mn-ea"/>
              <a:cs typeface="+mn-cs"/>
              <a:sym typeface="Gill Sans"/>
            </a:endParaRPr>
          </a:p>
        </p:txBody>
      </p:sp>
    </p:spTree>
    <p:extLst>
      <p:ext uri="{BB962C8B-B14F-4D97-AF65-F5344CB8AC3E}">
        <p14:creationId xmlns:p14="http://schemas.microsoft.com/office/powerpoint/2010/main" val="280843471"/>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3330" y="-423334"/>
            <a:ext cx="14020800" cy="2438400"/>
          </a:xfrm>
        </p:spPr>
        <p:txBody>
          <a:bodyPr/>
          <a:lstStyle/>
          <a:p>
            <a:r>
              <a:rPr lang="en-US" sz="7400" smtClean="0"/>
              <a:t>Transparency to Handle </a:t>
            </a:r>
            <a:r>
              <a:rPr lang="en-US" sz="7400" dirty="0" smtClean="0"/>
              <a:t>Failures?</a:t>
            </a:r>
            <a:endParaRPr lang="en-US" sz="7400" dirty="0"/>
          </a:p>
        </p:txBody>
      </p:sp>
      <p:pic>
        <p:nvPicPr>
          <p:cNvPr id="4" name="Picture 3"/>
          <p:cNvPicPr>
            <a:picLocks noChangeAspect="1"/>
          </p:cNvPicPr>
          <p:nvPr/>
        </p:nvPicPr>
        <p:blipFill rotWithShape="1">
          <a:blip r:embed="rId2"/>
          <a:srcRect b="8707"/>
          <a:stretch/>
        </p:blipFill>
        <p:spPr>
          <a:xfrm>
            <a:off x="866778" y="1574801"/>
            <a:ext cx="11406717" cy="7478891"/>
          </a:xfrm>
          <a:prstGeom prst="rect">
            <a:avLst/>
          </a:prstGeom>
        </p:spPr>
      </p:pic>
      <p:sp>
        <p:nvSpPr>
          <p:cNvPr id="5" name="Shape 159"/>
          <p:cNvSpPr/>
          <p:nvPr/>
        </p:nvSpPr>
        <p:spPr>
          <a:xfrm>
            <a:off x="327876" y="9059256"/>
            <a:ext cx="5692264" cy="68736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800"/>
              <a:t>slide from Jeff Dean, Google</a:t>
            </a:r>
          </a:p>
        </p:txBody>
      </p:sp>
    </p:spTree>
    <p:extLst>
      <p:ext uri="{BB962C8B-B14F-4D97-AF65-F5344CB8AC3E}">
        <p14:creationId xmlns:p14="http://schemas.microsoft.com/office/powerpoint/2010/main" val="1323471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59080" y="423334"/>
            <a:ext cx="12486640" cy="1083733"/>
          </a:xfrm>
        </p:spPr>
        <p:txBody>
          <a:bodyPr/>
          <a:lstStyle/>
          <a:p>
            <a:pPr eaLnBrk="1" hangingPunct="1">
              <a:defRPr/>
            </a:pPr>
            <a:r>
              <a:rPr lang="en-US" altLang="en-US" sz="7200"/>
              <a:t>Goal 2: Degrees of Transparency</a:t>
            </a:r>
          </a:p>
        </p:txBody>
      </p:sp>
      <p:sp>
        <p:nvSpPr>
          <p:cNvPr id="14339" name="Rectangle 3"/>
          <p:cNvSpPr>
            <a:spLocks noGrp="1" noChangeArrowheads="1"/>
          </p:cNvSpPr>
          <p:nvPr>
            <p:ph type="body" idx="1"/>
          </p:nvPr>
        </p:nvSpPr>
        <p:spPr>
          <a:xfrm>
            <a:off x="975360" y="2275840"/>
            <a:ext cx="11054080" cy="6827520"/>
          </a:xfrm>
        </p:spPr>
        <p:txBody>
          <a:bodyPr/>
          <a:lstStyle/>
          <a:p>
            <a:pPr eaLnBrk="1" hangingPunct="1">
              <a:lnSpc>
                <a:spcPct val="90000"/>
              </a:lnSpc>
              <a:defRPr/>
            </a:pPr>
            <a:r>
              <a:rPr lang="en-US" altLang="en-US" sz="3982"/>
              <a:t>Trade-off: transparency versus other factors</a:t>
            </a:r>
          </a:p>
          <a:p>
            <a:pPr lvl="1" eaLnBrk="1" hangingPunct="1">
              <a:lnSpc>
                <a:spcPct val="90000"/>
              </a:lnSpc>
              <a:defRPr/>
            </a:pPr>
            <a:r>
              <a:rPr lang="en-US" altLang="en-US"/>
              <a:t>Reduced performance: multiple attempts to contact a remote server can slow down the system – should you report failure and let user cancel request?</a:t>
            </a:r>
          </a:p>
          <a:p>
            <a:pPr lvl="1" eaLnBrk="1" hangingPunct="1">
              <a:lnSpc>
                <a:spcPct val="90000"/>
              </a:lnSpc>
              <a:defRPr/>
            </a:pPr>
            <a:r>
              <a:rPr lang="en-US" altLang="en-US"/>
              <a:t>Convenience: direct the print request to my local printer, not one on the next floor</a:t>
            </a:r>
          </a:p>
          <a:p>
            <a:pPr eaLnBrk="1" hangingPunct="1">
              <a:lnSpc>
                <a:spcPct val="90000"/>
              </a:lnSpc>
              <a:defRPr/>
            </a:pPr>
            <a:r>
              <a:rPr lang="en-US" altLang="en-US" sz="3982"/>
              <a:t>Too much emphasis on transparency may prevent the user from understanding system behavior.</a:t>
            </a:r>
          </a:p>
        </p:txBody>
      </p:sp>
    </p:spTree>
    <p:extLst>
      <p:ext uri="{BB962C8B-B14F-4D97-AF65-F5344CB8AC3E}">
        <p14:creationId xmlns:p14="http://schemas.microsoft.com/office/powerpoint/2010/main" val="814970113"/>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866987" y="433493"/>
            <a:ext cx="11054080" cy="1192107"/>
          </a:xfrm>
        </p:spPr>
        <p:txBody>
          <a:bodyPr/>
          <a:lstStyle/>
          <a:p>
            <a:pPr eaLnBrk="1" hangingPunct="1">
              <a:defRPr/>
            </a:pPr>
            <a:r>
              <a:rPr lang="en-US" altLang="en-US"/>
              <a:t>Goal 3 - Openness</a:t>
            </a:r>
          </a:p>
        </p:txBody>
      </p:sp>
      <p:sp>
        <p:nvSpPr>
          <p:cNvPr id="15363" name="Rectangle 3"/>
          <p:cNvSpPr>
            <a:spLocks noGrp="1" noChangeArrowheads="1"/>
          </p:cNvSpPr>
          <p:nvPr>
            <p:ph type="body" idx="1"/>
          </p:nvPr>
        </p:nvSpPr>
        <p:spPr>
          <a:xfrm>
            <a:off x="433494" y="2096343"/>
            <a:ext cx="11812693" cy="7152640"/>
          </a:xfrm>
        </p:spPr>
        <p:txBody>
          <a:bodyPr/>
          <a:lstStyle/>
          <a:p>
            <a:pPr eaLnBrk="1" hangingPunct="1">
              <a:lnSpc>
                <a:spcPct val="90000"/>
              </a:lnSpc>
              <a:defRPr/>
            </a:pPr>
            <a:r>
              <a:rPr lang="en-US" altLang="en-US" sz="3413" dirty="0"/>
              <a:t>An </a:t>
            </a:r>
            <a:r>
              <a:rPr lang="en-US" altLang="en-US" sz="3413" b="1" dirty="0"/>
              <a:t>open distributed system</a:t>
            </a:r>
            <a:r>
              <a:rPr lang="en-US" altLang="en-US" sz="3413" dirty="0"/>
              <a:t> “…offers services according to standard rules that describe the syntax and semantics of those services.”  In other words, the interfaces to the system are clearly specified and freely available</a:t>
            </a:r>
            <a:r>
              <a:rPr lang="en-US" altLang="en-US" sz="3982" dirty="0"/>
              <a:t>. </a:t>
            </a:r>
          </a:p>
          <a:p>
            <a:pPr lvl="1" eaLnBrk="1" hangingPunct="1">
              <a:lnSpc>
                <a:spcPct val="90000"/>
              </a:lnSpc>
              <a:defRPr/>
            </a:pPr>
            <a:r>
              <a:rPr lang="en-US" altLang="en-US" sz="2844" dirty="0"/>
              <a:t>Compare to network </a:t>
            </a:r>
            <a:r>
              <a:rPr lang="en-US" altLang="en-US" sz="2844" dirty="0" smtClean="0"/>
              <a:t>protocols, </a:t>
            </a:r>
            <a:r>
              <a:rPr lang="en-US" altLang="en-US" sz="2844" i="1" dirty="0" smtClean="0"/>
              <a:t>Not</a:t>
            </a:r>
            <a:r>
              <a:rPr lang="en-US" altLang="en-US" sz="2844" dirty="0" smtClean="0"/>
              <a:t> </a:t>
            </a:r>
            <a:r>
              <a:rPr lang="en-US" altLang="en-US" sz="2844" dirty="0"/>
              <a:t>proprietary</a:t>
            </a:r>
          </a:p>
          <a:p>
            <a:pPr eaLnBrk="1" hangingPunct="1">
              <a:lnSpc>
                <a:spcPct val="90000"/>
              </a:lnSpc>
              <a:defRPr/>
            </a:pPr>
            <a:r>
              <a:rPr lang="en-US" altLang="en-US" sz="3413" b="1" dirty="0"/>
              <a:t>Interface Definition/Description Languages (IDL): </a:t>
            </a:r>
            <a:r>
              <a:rPr lang="en-US" altLang="en-US" sz="3413" dirty="0"/>
              <a:t>used to</a:t>
            </a:r>
            <a:r>
              <a:rPr lang="en-US" altLang="en-US" sz="3413" b="1" dirty="0"/>
              <a:t> </a:t>
            </a:r>
            <a:r>
              <a:rPr lang="en-US" altLang="en-US" sz="3413" dirty="0"/>
              <a:t>describe the interfaces between software components, usually in a distributed system</a:t>
            </a:r>
          </a:p>
          <a:p>
            <a:pPr lvl="1" eaLnBrk="1" hangingPunct="1">
              <a:lnSpc>
                <a:spcPct val="90000"/>
              </a:lnSpc>
              <a:defRPr/>
            </a:pPr>
            <a:r>
              <a:rPr lang="en-US" altLang="en-US" sz="2844" dirty="0"/>
              <a:t>Definitions are language &amp; machine independent</a:t>
            </a:r>
          </a:p>
          <a:p>
            <a:pPr lvl="1" eaLnBrk="1" hangingPunct="1">
              <a:lnSpc>
                <a:spcPct val="90000"/>
              </a:lnSpc>
              <a:defRPr/>
            </a:pPr>
            <a:r>
              <a:rPr lang="en-US" altLang="en-US" sz="2844" dirty="0"/>
              <a:t>Support communication between systems using different OS/programming languages; e.g. a C++ program running on Windows  communicates with a Java program running on UNIX</a:t>
            </a:r>
          </a:p>
          <a:p>
            <a:pPr lvl="1" eaLnBrk="1" hangingPunct="1">
              <a:lnSpc>
                <a:spcPct val="90000"/>
              </a:lnSpc>
              <a:defRPr/>
            </a:pPr>
            <a:r>
              <a:rPr lang="en-US" altLang="en-US" sz="2844" dirty="0"/>
              <a:t>Communication is usually RPC-based.</a:t>
            </a:r>
          </a:p>
        </p:txBody>
      </p:sp>
    </p:spTree>
    <p:extLst>
      <p:ext uri="{BB962C8B-B14F-4D97-AF65-F5344CB8AC3E}">
        <p14:creationId xmlns:p14="http://schemas.microsoft.com/office/powerpoint/2010/main" val="143465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6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36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36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36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1083733" y="541867"/>
            <a:ext cx="11054080" cy="1625600"/>
          </a:xfrm>
        </p:spPr>
        <p:txBody>
          <a:bodyPr/>
          <a:lstStyle/>
          <a:p>
            <a:pPr eaLnBrk="1" hangingPunct="1">
              <a:defRPr/>
            </a:pPr>
            <a:r>
              <a:rPr lang="en-US" altLang="en-US" sz="5689"/>
              <a:t/>
            </a:r>
            <a:br>
              <a:rPr lang="en-US" altLang="en-US" sz="5689"/>
            </a:br>
            <a:r>
              <a:rPr lang="en-US" altLang="en-US" sz="5689"/>
              <a:t>Examples of IDLs</a:t>
            </a:r>
            <a:br>
              <a:rPr lang="en-US" altLang="en-US" sz="5689"/>
            </a:br>
            <a:r>
              <a:rPr lang="en-US" altLang="en-US" sz="4551"/>
              <a:t>Goal 3-Openness</a:t>
            </a:r>
            <a:r>
              <a:rPr lang="en-US" altLang="en-US" sz="5689"/>
              <a:t/>
            </a:r>
            <a:br>
              <a:rPr lang="en-US" altLang="en-US" sz="5689"/>
            </a:br>
            <a:endParaRPr lang="en-US" altLang="en-US" sz="5689"/>
          </a:p>
        </p:txBody>
      </p:sp>
      <p:sp>
        <p:nvSpPr>
          <p:cNvPr id="16387" name="Rectangle 3"/>
          <p:cNvSpPr>
            <a:spLocks noGrp="1" noChangeArrowheads="1"/>
          </p:cNvSpPr>
          <p:nvPr>
            <p:ph type="body" idx="1"/>
          </p:nvPr>
        </p:nvSpPr>
        <p:spPr>
          <a:xfrm>
            <a:off x="975360" y="2384213"/>
            <a:ext cx="11487573" cy="5852160"/>
          </a:xfrm>
        </p:spPr>
        <p:txBody>
          <a:bodyPr/>
          <a:lstStyle/>
          <a:p>
            <a:pPr eaLnBrk="1" hangingPunct="1">
              <a:lnSpc>
                <a:spcPct val="90000"/>
              </a:lnSpc>
              <a:defRPr/>
            </a:pPr>
            <a:r>
              <a:rPr lang="en-US" altLang="en-US"/>
              <a:t>IDL: Interface Description Language</a:t>
            </a:r>
          </a:p>
          <a:p>
            <a:pPr lvl="1" eaLnBrk="1" hangingPunct="1">
              <a:lnSpc>
                <a:spcPct val="90000"/>
              </a:lnSpc>
              <a:defRPr/>
            </a:pPr>
            <a:r>
              <a:rPr lang="en-US" altLang="en-US"/>
              <a:t>The original</a:t>
            </a:r>
          </a:p>
          <a:p>
            <a:pPr eaLnBrk="1" hangingPunct="1">
              <a:lnSpc>
                <a:spcPct val="90000"/>
              </a:lnSpc>
              <a:defRPr/>
            </a:pPr>
            <a:r>
              <a:rPr lang="en-US" altLang="en-US"/>
              <a:t>WSDL: Web Services Description Language</a:t>
            </a:r>
          </a:p>
          <a:p>
            <a:pPr lvl="1" eaLnBrk="1" hangingPunct="1">
              <a:lnSpc>
                <a:spcPct val="90000"/>
              </a:lnSpc>
              <a:defRPr/>
            </a:pPr>
            <a:r>
              <a:rPr lang="en-US" altLang="en-US"/>
              <a:t>Provides machine-readable descriptions of the services</a:t>
            </a:r>
          </a:p>
          <a:p>
            <a:pPr eaLnBrk="1" hangingPunct="1">
              <a:lnSpc>
                <a:spcPct val="90000"/>
              </a:lnSpc>
              <a:defRPr/>
            </a:pPr>
            <a:r>
              <a:rPr lang="en-US" altLang="en-US"/>
              <a:t>OMG IDL: used for RPC in CORBA</a:t>
            </a:r>
          </a:p>
          <a:p>
            <a:pPr lvl="1" eaLnBrk="1" hangingPunct="1">
              <a:lnSpc>
                <a:spcPct val="90000"/>
              </a:lnSpc>
              <a:defRPr/>
            </a:pPr>
            <a:r>
              <a:rPr lang="en-US" altLang="en-US"/>
              <a:t>OMG – Object Management Group</a:t>
            </a:r>
          </a:p>
          <a:p>
            <a:pPr eaLnBrk="1" hangingPunct="1">
              <a:lnSpc>
                <a:spcPct val="90000"/>
              </a:lnSpc>
              <a:defRPr/>
            </a:pPr>
            <a:r>
              <a:rPr lang="en-US" altLang="en-US"/>
              <a:t>…</a:t>
            </a:r>
          </a:p>
        </p:txBody>
      </p:sp>
    </p:spTree>
    <p:extLst>
      <p:ext uri="{BB962C8B-B14F-4D97-AF65-F5344CB8AC3E}">
        <p14:creationId xmlns:p14="http://schemas.microsoft.com/office/powerpoint/2010/main" val="1745233411"/>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3"/>
          <p:cNvSpPr>
            <a:spLocks noGrp="1" noChangeArrowheads="1"/>
          </p:cNvSpPr>
          <p:nvPr>
            <p:ph type="body" idx="1"/>
          </p:nvPr>
        </p:nvSpPr>
        <p:spPr>
          <a:xfrm>
            <a:off x="866987" y="1794930"/>
            <a:ext cx="11487573" cy="7911253"/>
          </a:xfrm>
        </p:spPr>
        <p:txBody>
          <a:bodyPr/>
          <a:lstStyle/>
          <a:p>
            <a:pPr eaLnBrk="1" hangingPunct="1">
              <a:lnSpc>
                <a:spcPct val="90000"/>
              </a:lnSpc>
              <a:defRPr/>
            </a:pPr>
            <a:r>
              <a:rPr lang="en-US" altLang="en-US" sz="4000" b="1" dirty="0"/>
              <a:t>Interoperability</a:t>
            </a:r>
            <a:r>
              <a:rPr lang="en-US" altLang="en-US" sz="4000" dirty="0"/>
              <a:t>:  the ability of two different systems or applications to work together </a:t>
            </a:r>
          </a:p>
          <a:p>
            <a:pPr lvl="1" eaLnBrk="1" hangingPunct="1">
              <a:lnSpc>
                <a:spcPct val="90000"/>
              </a:lnSpc>
              <a:defRPr/>
            </a:pPr>
            <a:r>
              <a:rPr lang="en-US" altLang="en-US" sz="4000" dirty="0"/>
              <a:t>A process that needs a service should be able to talk to </a:t>
            </a:r>
            <a:r>
              <a:rPr lang="en-US" altLang="en-US" sz="4000" dirty="0" smtClean="0"/>
              <a:t>any </a:t>
            </a:r>
            <a:r>
              <a:rPr lang="en-US" altLang="en-US" sz="4000" dirty="0"/>
              <a:t>process that provides the service.</a:t>
            </a:r>
          </a:p>
          <a:p>
            <a:pPr lvl="1" eaLnBrk="1" hangingPunct="1">
              <a:lnSpc>
                <a:spcPct val="90000"/>
              </a:lnSpc>
              <a:defRPr/>
            </a:pPr>
            <a:r>
              <a:rPr lang="en-US" altLang="en-US" sz="4000" dirty="0"/>
              <a:t>Multiple implementations of the same service may be provided, as long as the interface is maintained</a:t>
            </a:r>
          </a:p>
          <a:p>
            <a:pPr eaLnBrk="1" hangingPunct="1">
              <a:lnSpc>
                <a:spcPct val="90000"/>
              </a:lnSpc>
              <a:defRPr/>
            </a:pPr>
            <a:r>
              <a:rPr lang="en-US" altLang="en-US" sz="4000" b="1" dirty="0"/>
              <a:t>Portability</a:t>
            </a:r>
            <a:r>
              <a:rPr lang="en-US" altLang="en-US" sz="4000" dirty="0"/>
              <a:t>:  an application designed to run on one distributed system can run on another system which implements the same interface.</a:t>
            </a:r>
          </a:p>
          <a:p>
            <a:pPr eaLnBrk="1" hangingPunct="1">
              <a:lnSpc>
                <a:spcPct val="90000"/>
              </a:lnSpc>
              <a:defRPr/>
            </a:pPr>
            <a:r>
              <a:rPr lang="en-US" altLang="en-US" sz="4000" b="1" dirty="0"/>
              <a:t>Extensibility</a:t>
            </a:r>
            <a:r>
              <a:rPr lang="en-US" altLang="en-US" sz="4000" dirty="0"/>
              <a:t>: Easy to add new components, features</a:t>
            </a:r>
          </a:p>
          <a:p>
            <a:pPr eaLnBrk="1" hangingPunct="1">
              <a:lnSpc>
                <a:spcPct val="90000"/>
              </a:lnSpc>
              <a:defRPr/>
            </a:pPr>
            <a:endParaRPr lang="en-US" altLang="en-US" sz="4000" dirty="0"/>
          </a:p>
        </p:txBody>
      </p:sp>
      <p:sp>
        <p:nvSpPr>
          <p:cNvPr id="17411" name="Text Box 4"/>
          <p:cNvSpPr txBox="1">
            <a:spLocks noChangeArrowheads="1"/>
          </p:cNvSpPr>
          <p:nvPr/>
        </p:nvSpPr>
        <p:spPr bwMode="auto">
          <a:xfrm>
            <a:off x="2060233" y="221263"/>
            <a:ext cx="7789312" cy="967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4000">
                <a:solidFill>
                  <a:schemeClr val="tx1"/>
                </a:solidFill>
                <a:latin typeface="Arial" charset="0"/>
              </a:defRPr>
            </a:lvl1pPr>
            <a:lvl2pPr marL="742950" indent="-285750" eaLnBrk="0" hangingPunct="0">
              <a:defRPr sz="4000">
                <a:solidFill>
                  <a:schemeClr val="tx1"/>
                </a:solidFill>
                <a:latin typeface="Arial" charset="0"/>
              </a:defRPr>
            </a:lvl2pPr>
            <a:lvl3pPr marL="1143000" indent="-228600" eaLnBrk="0" hangingPunct="0">
              <a:defRPr sz="4000">
                <a:solidFill>
                  <a:schemeClr val="tx1"/>
                </a:solidFill>
                <a:latin typeface="Arial" charset="0"/>
              </a:defRPr>
            </a:lvl3pPr>
            <a:lvl4pPr marL="1600200" indent="-228600" eaLnBrk="0" hangingPunct="0">
              <a:defRPr sz="4000">
                <a:solidFill>
                  <a:schemeClr val="tx1"/>
                </a:solidFill>
                <a:latin typeface="Arial" charset="0"/>
              </a:defRPr>
            </a:lvl4pPr>
            <a:lvl5pPr marL="2057400" indent="-228600" eaLnBrk="0" hangingPunct="0">
              <a:defRPr sz="4000">
                <a:solidFill>
                  <a:schemeClr val="tx1"/>
                </a:solidFill>
                <a:latin typeface="Arial" charset="0"/>
              </a:defRPr>
            </a:lvl5pPr>
            <a:lvl6pPr marL="2514600" indent="-228600" eaLnBrk="0" fontAlgn="base" hangingPunct="0">
              <a:spcBef>
                <a:spcPct val="0"/>
              </a:spcBef>
              <a:spcAft>
                <a:spcPct val="0"/>
              </a:spcAft>
              <a:defRPr sz="4000">
                <a:solidFill>
                  <a:schemeClr val="tx1"/>
                </a:solidFill>
                <a:latin typeface="Arial" charset="0"/>
              </a:defRPr>
            </a:lvl6pPr>
            <a:lvl7pPr marL="2971800" indent="-228600" eaLnBrk="0" fontAlgn="base" hangingPunct="0">
              <a:spcBef>
                <a:spcPct val="0"/>
              </a:spcBef>
              <a:spcAft>
                <a:spcPct val="0"/>
              </a:spcAft>
              <a:defRPr sz="4000">
                <a:solidFill>
                  <a:schemeClr val="tx1"/>
                </a:solidFill>
                <a:latin typeface="Arial" charset="0"/>
              </a:defRPr>
            </a:lvl7pPr>
            <a:lvl8pPr marL="3429000" indent="-228600" eaLnBrk="0" fontAlgn="base" hangingPunct="0">
              <a:spcBef>
                <a:spcPct val="0"/>
              </a:spcBef>
              <a:spcAft>
                <a:spcPct val="0"/>
              </a:spcAft>
              <a:defRPr sz="4000">
                <a:solidFill>
                  <a:schemeClr val="tx1"/>
                </a:solidFill>
                <a:latin typeface="Arial" charset="0"/>
              </a:defRPr>
            </a:lvl8pPr>
            <a:lvl9pPr marL="3886200" indent="-228600" eaLnBrk="0" fontAlgn="base" hangingPunct="0">
              <a:spcBef>
                <a:spcPct val="0"/>
              </a:spcBef>
              <a:spcAft>
                <a:spcPct val="0"/>
              </a:spcAft>
              <a:defRPr sz="4000">
                <a:solidFill>
                  <a:schemeClr val="tx1"/>
                </a:solidFill>
                <a:latin typeface="Arial" charset="0"/>
              </a:defRPr>
            </a:lvl9pPr>
          </a:lstStyle>
          <a:p>
            <a:pPr eaLnBrk="1" hangingPunct="1">
              <a:defRPr/>
            </a:pPr>
            <a:r>
              <a:rPr lang="en-US" altLang="en-US" sz="5689" dirty="0">
                <a:latin typeface="Times New Roman" charset="0"/>
              </a:rPr>
              <a:t>Open Systems Support …</a:t>
            </a:r>
          </a:p>
        </p:txBody>
      </p:sp>
    </p:spTree>
    <p:extLst>
      <p:ext uri="{BB962C8B-B14F-4D97-AF65-F5344CB8AC3E}">
        <p14:creationId xmlns:p14="http://schemas.microsoft.com/office/powerpoint/2010/main" val="1806287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975360" y="866987"/>
            <a:ext cx="11054080" cy="1408853"/>
          </a:xfrm>
        </p:spPr>
        <p:txBody>
          <a:bodyPr/>
          <a:lstStyle/>
          <a:p>
            <a:pPr eaLnBrk="1" hangingPunct="1">
              <a:defRPr/>
            </a:pPr>
            <a:r>
              <a:rPr lang="en-US" altLang="en-US"/>
              <a:t>Goal 4 - Scalability</a:t>
            </a:r>
          </a:p>
        </p:txBody>
      </p:sp>
      <p:sp>
        <p:nvSpPr>
          <p:cNvPr id="18435" name="Rectangle 3"/>
          <p:cNvSpPr>
            <a:spLocks noGrp="1" noChangeArrowheads="1"/>
          </p:cNvSpPr>
          <p:nvPr>
            <p:ph type="body" idx="1"/>
          </p:nvPr>
        </p:nvSpPr>
        <p:spPr/>
        <p:txBody>
          <a:bodyPr/>
          <a:lstStyle/>
          <a:p>
            <a:pPr eaLnBrk="1" hangingPunct="1">
              <a:defRPr/>
            </a:pPr>
            <a:r>
              <a:rPr lang="en-US" altLang="en-US"/>
              <a:t>Dimensions that may scale:</a:t>
            </a:r>
          </a:p>
          <a:p>
            <a:pPr lvl="1" eaLnBrk="1" hangingPunct="1">
              <a:defRPr/>
            </a:pPr>
            <a:r>
              <a:rPr lang="en-US" altLang="en-US"/>
              <a:t>With respect to size</a:t>
            </a:r>
          </a:p>
          <a:p>
            <a:pPr lvl="1" eaLnBrk="1" hangingPunct="1">
              <a:defRPr/>
            </a:pPr>
            <a:r>
              <a:rPr lang="en-US" altLang="en-US"/>
              <a:t>With respect to geographical distribution</a:t>
            </a:r>
          </a:p>
          <a:p>
            <a:pPr lvl="1" eaLnBrk="1" hangingPunct="1">
              <a:defRPr/>
            </a:pPr>
            <a:r>
              <a:rPr lang="en-US" altLang="en-US"/>
              <a:t>With respect to the number of administrative organizations spanned</a:t>
            </a:r>
          </a:p>
          <a:p>
            <a:pPr eaLnBrk="1" hangingPunct="1">
              <a:defRPr/>
            </a:pPr>
            <a:r>
              <a:rPr lang="en-US" altLang="en-US"/>
              <a:t>A scalable system still performs well as it scales up along any of the three dimensions.</a:t>
            </a:r>
          </a:p>
        </p:txBody>
      </p:sp>
    </p:spTree>
    <p:extLst>
      <p:ext uri="{BB962C8B-B14F-4D97-AF65-F5344CB8AC3E}">
        <p14:creationId xmlns:p14="http://schemas.microsoft.com/office/powerpoint/2010/main" val="145275846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866987" y="325120"/>
            <a:ext cx="11054080" cy="1625600"/>
          </a:xfrm>
        </p:spPr>
        <p:txBody>
          <a:bodyPr/>
          <a:lstStyle/>
          <a:p>
            <a:pPr eaLnBrk="1" hangingPunct="1">
              <a:defRPr/>
            </a:pPr>
            <a:r>
              <a:rPr lang="en-US" altLang="en-US" sz="5689"/>
              <a:t/>
            </a:r>
            <a:br>
              <a:rPr lang="en-US" altLang="en-US" sz="5689"/>
            </a:br>
            <a:r>
              <a:rPr lang="en-US" altLang="en-US" sz="5689"/>
              <a:t>Summary</a:t>
            </a:r>
            <a:br>
              <a:rPr lang="en-US" altLang="en-US" sz="5689"/>
            </a:br>
            <a:r>
              <a:rPr lang="en-US" altLang="en-US" sz="5689"/>
              <a:t>Goals for Distribution</a:t>
            </a:r>
            <a:br>
              <a:rPr lang="en-US" altLang="en-US" sz="5689"/>
            </a:br>
            <a:endParaRPr lang="en-US" altLang="en-US" sz="5689"/>
          </a:p>
        </p:txBody>
      </p:sp>
      <p:sp>
        <p:nvSpPr>
          <p:cNvPr id="30723" name="Rectangle 3"/>
          <p:cNvSpPr>
            <a:spLocks noGrp="1" noChangeArrowheads="1"/>
          </p:cNvSpPr>
          <p:nvPr>
            <p:ph type="body" idx="1"/>
          </p:nvPr>
        </p:nvSpPr>
        <p:spPr>
          <a:xfrm>
            <a:off x="975360" y="2384214"/>
            <a:ext cx="11054080" cy="6610773"/>
          </a:xfrm>
        </p:spPr>
        <p:txBody>
          <a:bodyPr/>
          <a:lstStyle/>
          <a:p>
            <a:pPr eaLnBrk="1" hangingPunct="1">
              <a:defRPr/>
            </a:pPr>
            <a:r>
              <a:rPr lang="en-US" altLang="en-US" sz="3982"/>
              <a:t>Resource accessibility</a:t>
            </a:r>
          </a:p>
          <a:p>
            <a:pPr lvl="1" eaLnBrk="1" hangingPunct="1">
              <a:defRPr/>
            </a:pPr>
            <a:r>
              <a:rPr lang="en-US" altLang="en-US" sz="3413"/>
              <a:t>For sharing and enhanced performance</a:t>
            </a:r>
          </a:p>
          <a:p>
            <a:pPr eaLnBrk="1" hangingPunct="1">
              <a:defRPr/>
            </a:pPr>
            <a:r>
              <a:rPr lang="en-US" altLang="en-US" sz="3982"/>
              <a:t>Distribution transparency</a:t>
            </a:r>
          </a:p>
          <a:p>
            <a:pPr lvl="1" eaLnBrk="1" hangingPunct="1">
              <a:defRPr/>
            </a:pPr>
            <a:r>
              <a:rPr lang="en-US" altLang="en-US" sz="3413"/>
              <a:t>For easier use</a:t>
            </a:r>
          </a:p>
          <a:p>
            <a:pPr eaLnBrk="1" hangingPunct="1">
              <a:defRPr/>
            </a:pPr>
            <a:r>
              <a:rPr lang="en-US" altLang="en-US" sz="3982"/>
              <a:t>Openness	</a:t>
            </a:r>
          </a:p>
          <a:p>
            <a:pPr lvl="1" eaLnBrk="1" hangingPunct="1">
              <a:defRPr/>
            </a:pPr>
            <a:r>
              <a:rPr lang="en-US" altLang="en-US" sz="3413"/>
              <a:t>To support interoperability, portability, extensibility</a:t>
            </a:r>
          </a:p>
          <a:p>
            <a:pPr eaLnBrk="1" hangingPunct="1">
              <a:defRPr/>
            </a:pPr>
            <a:r>
              <a:rPr lang="en-US" altLang="en-US" sz="3982"/>
              <a:t>Scalability</a:t>
            </a:r>
          </a:p>
          <a:p>
            <a:pPr lvl="1" eaLnBrk="1" hangingPunct="1">
              <a:defRPr/>
            </a:pPr>
            <a:r>
              <a:rPr lang="en-US" altLang="en-US" sz="3413"/>
              <a:t>With respect to size (number of users), geographic distribution, administrative domains</a:t>
            </a:r>
          </a:p>
        </p:txBody>
      </p:sp>
    </p:spTree>
    <p:extLst>
      <p:ext uri="{BB962C8B-B14F-4D97-AF65-F5344CB8AC3E}">
        <p14:creationId xmlns:p14="http://schemas.microsoft.com/office/powerpoint/2010/main" val="1769938512"/>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Shape 75"/>
          <p:cNvSpPr>
            <a:spLocks noGrp="1"/>
          </p:cNvSpPr>
          <p:nvPr>
            <p:ph type="title"/>
          </p:nvPr>
        </p:nvSpPr>
        <p:spPr>
          <a:prstGeom prst="rect">
            <a:avLst/>
          </a:prstGeom>
        </p:spPr>
        <p:txBody>
          <a:bodyPr/>
          <a:lstStyle/>
          <a:p>
            <a:pPr lvl="0">
              <a:defRPr sz="1800"/>
            </a:pPr>
            <a:r>
              <a:rPr sz="8400" dirty="0"/>
              <a:t>Enough advertising</a:t>
            </a:r>
          </a:p>
        </p:txBody>
      </p:sp>
      <p:sp>
        <p:nvSpPr>
          <p:cNvPr id="76" name="Shape 76"/>
          <p:cNvSpPr>
            <a:spLocks noGrp="1"/>
          </p:cNvSpPr>
          <p:nvPr>
            <p:ph type="body" idx="1"/>
          </p:nvPr>
        </p:nvSpPr>
        <p:spPr>
          <a:prstGeom prst="rect">
            <a:avLst/>
          </a:prstGeom>
        </p:spPr>
        <p:txBody>
          <a:bodyPr/>
          <a:lstStyle/>
          <a:p>
            <a:pPr lvl="0">
              <a:defRPr sz="1800"/>
            </a:pPr>
            <a:r>
              <a:rPr sz="4200"/>
              <a:t>Let’s look at one real distributed system</a:t>
            </a:r>
          </a:p>
          <a:p>
            <a:pPr lvl="0">
              <a:defRPr sz="1800"/>
            </a:pPr>
            <a:r>
              <a:rPr sz="4200"/>
              <a:t>That’s drastically more complex than it might seem from the web browser...</a:t>
            </a:r>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90199" y="0"/>
            <a:ext cx="11624402" cy="9753600"/>
          </a:xfrm>
          <a:prstGeom prst="rect">
            <a:avLst/>
          </a:prstGeom>
        </p:spPr>
      </p:pic>
      <p:sp>
        <p:nvSpPr>
          <p:cNvPr id="5" name="Shape 81"/>
          <p:cNvSpPr/>
          <p:nvPr/>
        </p:nvSpPr>
        <p:spPr>
          <a:xfrm rot="18320407">
            <a:off x="1887198" y="4046013"/>
            <a:ext cx="3124201" cy="1270001"/>
          </a:xfrm>
          <a:prstGeom prst="rightArrow">
            <a:avLst>
              <a:gd name="adj1" fmla="val 34320"/>
              <a:gd name="adj2" fmla="val 72749"/>
            </a:avLst>
          </a:prstGeom>
          <a:solidFill>
            <a:srgbClr val="3048FF"/>
          </a:solidFill>
          <a:ln w="25400">
            <a:solidFill/>
            <a:miter lim="400000"/>
          </a:ln>
        </p:spPr>
        <p:txBody>
          <a:bodyPr lIns="0" tIns="0" rIns="0" bIns="0" anchor="ctr"/>
          <a:lstStyle/>
          <a:p>
            <a:pPr lvl="0">
              <a:defRPr sz="4000">
                <a:solidFill>
                  <a:srgbClr val="FFFFFF"/>
                </a:solidFill>
                <a:effectLst>
                  <a:outerShdw blurRad="38100" dist="12700" dir="5400000" rotWithShape="0">
                    <a:srgbClr val="000000">
                      <a:alpha val="50000"/>
                    </a:srgbClr>
                  </a:outerShdw>
                </a:effectLst>
              </a:defRPr>
            </a:pPr>
            <a:endParaRPr/>
          </a:p>
        </p:txBody>
      </p:sp>
    </p:spTree>
    <p:extLst>
      <p:ext uri="{BB962C8B-B14F-4D97-AF65-F5344CB8AC3E}">
        <p14:creationId xmlns:p14="http://schemas.microsoft.com/office/powerpoint/2010/main" val="359518649"/>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05235" y="152397"/>
            <a:ext cx="11631396" cy="9753600"/>
          </a:xfrm>
          <a:prstGeom prst="rect">
            <a:avLst/>
          </a:prstGeom>
        </p:spPr>
      </p:pic>
      <p:sp>
        <p:nvSpPr>
          <p:cNvPr id="6" name="Shape 86"/>
          <p:cNvSpPr/>
          <p:nvPr/>
        </p:nvSpPr>
        <p:spPr>
          <a:xfrm>
            <a:off x="5369982" y="33865"/>
            <a:ext cx="2501901" cy="7366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ln w="241300">
            <a:solidFill>
              <a:srgbClr val="3048FF"/>
            </a:solidFill>
            <a:miter lim="400000"/>
          </a:ln>
        </p:spPr>
        <p:txBody>
          <a:bodyPr lIns="0" tIns="0" rIns="0" bIns="0" anchor="ctr"/>
          <a:lstStyle/>
          <a:p>
            <a:pPr lvl="0">
              <a:defRPr sz="4000">
                <a:solidFill>
                  <a:srgbClr val="FFFFFF"/>
                </a:solidFill>
                <a:effectLst>
                  <a:outerShdw blurRad="38100" dist="12700" dir="5400000" rotWithShape="0">
                    <a:srgbClr val="000000">
                      <a:alpha val="50000"/>
                    </a:srgbClr>
                  </a:outerShdw>
                </a:effectLst>
              </a:defRPr>
            </a:pPr>
            <a:endParaRPr/>
          </a:p>
        </p:txBody>
      </p:sp>
      <p:pic>
        <p:nvPicPr>
          <p:cNvPr id="8" name="Picture 7"/>
          <p:cNvPicPr>
            <a:picLocks noChangeAspect="1"/>
          </p:cNvPicPr>
          <p:nvPr/>
        </p:nvPicPr>
        <p:blipFill>
          <a:blip r:embed="rId3"/>
          <a:stretch>
            <a:fillRect/>
          </a:stretch>
        </p:blipFill>
        <p:spPr>
          <a:xfrm>
            <a:off x="3636433" y="2717797"/>
            <a:ext cx="8470900" cy="7188200"/>
          </a:xfrm>
          <a:prstGeom prst="rect">
            <a:avLst/>
          </a:prstGeom>
        </p:spPr>
      </p:pic>
      <p:sp>
        <p:nvSpPr>
          <p:cNvPr id="7" name="Shape 86"/>
          <p:cNvSpPr/>
          <p:nvPr/>
        </p:nvSpPr>
        <p:spPr>
          <a:xfrm>
            <a:off x="4337047" y="4466164"/>
            <a:ext cx="3534836" cy="18330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ln w="241300">
            <a:solidFill>
              <a:srgbClr val="3048FF"/>
            </a:solidFill>
            <a:miter lim="400000"/>
          </a:ln>
        </p:spPr>
        <p:txBody>
          <a:bodyPr lIns="0" tIns="0" rIns="0" bIns="0" anchor="ctr"/>
          <a:lstStyle/>
          <a:p>
            <a:pPr lvl="0">
              <a:defRPr sz="4000">
                <a:solidFill>
                  <a:srgbClr val="FFFFFF"/>
                </a:solidFill>
                <a:effectLst>
                  <a:outerShdw blurRad="38100" dist="12700" dir="5400000" rotWithShape="0">
                    <a:srgbClr val="000000">
                      <a:alpha val="50000"/>
                    </a:srgbClr>
                  </a:outerShdw>
                </a:effectLst>
              </a:defRPr>
            </a:pPr>
            <a:endParaRPr/>
          </a:p>
        </p:txBody>
      </p:sp>
    </p:spTree>
    <p:extLst>
      <p:ext uri="{BB962C8B-B14F-4D97-AF65-F5344CB8AC3E}">
        <p14:creationId xmlns:p14="http://schemas.microsoft.com/office/powerpoint/2010/main" val="18517011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iterate>
                                    <p:tmAbs val="0"/>
                                  </p:iterate>
                                  <p:childTnLst>
                                    <p:set>
                                      <p:cBhvr>
                                        <p:cTn id="6" fill="hold"/>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iterate>
                                    <p:tmAbs val="0"/>
                                  </p:iterate>
                                  <p:childTnLst>
                                    <p:set>
                                      <p:cBhvr>
                                        <p:cTn id="9" fill="hold"/>
                                        <p:tgtEl>
                                          <p:spTgt spid="7"/>
                                        </p:tgtEl>
                                        <p:attrNameLst>
                                          <p:attrName>style.visibility</p:attrName>
                                        </p:attrNameLst>
                                      </p:cBhvr>
                                      <p:to>
                                        <p:strVal val="visible"/>
                                      </p:to>
                                    </p:set>
                                    <p:animEffect transition="in" filter="dissolve">
                                      <p:cBhvr>
                                        <p:cTn id="10" dur="500"/>
                                        <p:tgtEl>
                                          <p:spTgt spid="7"/>
                                        </p:tgtEl>
                                      </p:cBhvr>
                                    </p:animEffec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dvAuto="0"/>
      <p:bldP spid="7"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Shape 45"/>
          <p:cNvSpPr>
            <a:spLocks noGrp="1"/>
          </p:cNvSpPr>
          <p:nvPr>
            <p:ph type="title"/>
          </p:nvPr>
        </p:nvSpPr>
        <p:spPr>
          <a:prstGeom prst="rect">
            <a:avLst/>
          </a:prstGeom>
        </p:spPr>
        <p:txBody>
          <a:bodyPr/>
          <a:lstStyle/>
          <a:p>
            <a:pPr lvl="0">
              <a:defRPr sz="1800"/>
            </a:pPr>
            <a:r>
              <a:rPr lang="en-US" sz="8400" dirty="0" smtClean="0"/>
              <a:t>Course </a:t>
            </a:r>
            <a:r>
              <a:rPr sz="8400" dirty="0" smtClean="0"/>
              <a:t>Logistics</a:t>
            </a:r>
            <a:endParaRPr sz="8400" dirty="0"/>
          </a:p>
        </p:txBody>
      </p:sp>
      <p:sp>
        <p:nvSpPr>
          <p:cNvPr id="46" name="Shape 46"/>
          <p:cNvSpPr>
            <a:spLocks noGrp="1"/>
          </p:cNvSpPr>
          <p:nvPr>
            <p:ph type="body" idx="1"/>
          </p:nvPr>
        </p:nvSpPr>
        <p:spPr>
          <a:xfrm>
            <a:off x="1270000" y="2768600"/>
            <a:ext cx="11561580" cy="5715000"/>
          </a:xfrm>
          <a:prstGeom prst="rect">
            <a:avLst/>
          </a:prstGeom>
        </p:spPr>
        <p:txBody>
          <a:bodyPr/>
          <a:lstStyle/>
          <a:p>
            <a:pPr lvl="0">
              <a:spcBef>
                <a:spcPts val="1300"/>
              </a:spcBef>
              <a:defRPr sz="1800"/>
            </a:pPr>
            <a:r>
              <a:rPr sz="3300" dirty="0"/>
              <a:t>Course Policies</a:t>
            </a:r>
          </a:p>
          <a:p>
            <a:pPr lvl="1">
              <a:spcBef>
                <a:spcPts val="1300"/>
              </a:spcBef>
              <a:defRPr sz="1800"/>
            </a:pPr>
            <a:r>
              <a:rPr lang="en-US" sz="3300" dirty="0" smtClean="0"/>
              <a:t>Class</a:t>
            </a:r>
            <a:r>
              <a:rPr sz="3300" dirty="0" smtClean="0"/>
              <a:t> </a:t>
            </a:r>
            <a:r>
              <a:rPr sz="3300" dirty="0"/>
              <a:t>web </a:t>
            </a:r>
            <a:r>
              <a:rPr sz="3300" dirty="0" smtClean="0"/>
              <a:t>page</a:t>
            </a:r>
            <a:r>
              <a:rPr lang="en-US" sz="3300" dirty="0" smtClean="0"/>
              <a:t>: </a:t>
            </a:r>
            <a:r>
              <a:rPr lang="en-US" sz="3300" u="sng" dirty="0" smtClean="0">
                <a:hlinkClick r:id="rId2"/>
              </a:rPr>
              <a:t>http</a:t>
            </a:r>
            <a:r>
              <a:rPr lang="en-US" sz="3300" u="sng" dirty="0">
                <a:hlinkClick r:id="rId2"/>
              </a:rPr>
              <a:t>://www.cs.cmu.edu/~srini/15-440</a:t>
            </a:r>
            <a:r>
              <a:rPr lang="en-US" sz="3300" u="sng" dirty="0" smtClean="0">
                <a:hlinkClick r:id="rId2"/>
              </a:rPr>
              <a:t>/</a:t>
            </a:r>
            <a:r>
              <a:rPr lang="en-US" sz="3300" u="sng" dirty="0" smtClean="0"/>
              <a:t> </a:t>
            </a:r>
          </a:p>
          <a:p>
            <a:pPr lvl="1">
              <a:spcBef>
                <a:spcPts val="1300"/>
              </a:spcBef>
              <a:defRPr sz="1800"/>
            </a:pPr>
            <a:r>
              <a:rPr lang="en-US" sz="3300" dirty="0"/>
              <a:t>Piazza: </a:t>
            </a:r>
            <a:r>
              <a:rPr lang="en-US" sz="3300" dirty="0" smtClean="0">
                <a:hlinkClick r:id="rId3"/>
              </a:rPr>
              <a:t>https://</a:t>
            </a:r>
            <a:r>
              <a:rPr lang="it-IT" sz="3300" dirty="0" smtClean="0">
                <a:hlinkClick r:id="rId3"/>
              </a:rPr>
              <a:t>piazza.com/cmu/fall2015/1544015640</a:t>
            </a:r>
            <a:r>
              <a:rPr lang="it-IT" sz="3300" dirty="0" smtClean="0"/>
              <a:t> </a:t>
            </a:r>
            <a:r>
              <a:rPr lang="en-US" sz="3300" dirty="0" smtClean="0">
                <a:hlinkClick r:id="rId4"/>
              </a:rPr>
              <a:t> </a:t>
            </a:r>
            <a:endParaRPr lang="en-US" sz="3300" dirty="0"/>
          </a:p>
          <a:p>
            <a:pPr lvl="1">
              <a:spcBef>
                <a:spcPts val="1300"/>
              </a:spcBef>
              <a:defRPr sz="1800"/>
            </a:pPr>
            <a:r>
              <a:rPr lang="en-US" sz="3300" dirty="0"/>
              <a:t>O</a:t>
            </a:r>
            <a:r>
              <a:rPr sz="3300" dirty="0" smtClean="0"/>
              <a:t>bligatory </a:t>
            </a:r>
            <a:r>
              <a:rPr sz="3300" dirty="0"/>
              <a:t>discussion of {late days, cheating, etc.}</a:t>
            </a:r>
          </a:p>
          <a:p>
            <a:pPr lvl="0">
              <a:spcBef>
                <a:spcPts val="1300"/>
              </a:spcBef>
              <a:defRPr sz="1800"/>
            </a:pPr>
            <a:r>
              <a:rPr sz="3300" dirty="0"/>
              <a:t>Waitlist!</a:t>
            </a:r>
          </a:p>
          <a:p>
            <a:pPr lvl="0">
              <a:spcBef>
                <a:spcPts val="1300"/>
              </a:spcBef>
              <a:defRPr sz="1800"/>
            </a:pPr>
            <a:r>
              <a:rPr lang="en-US" sz="3300" dirty="0" smtClean="0"/>
              <a:t>No </a:t>
            </a:r>
            <a:r>
              <a:rPr sz="3300" dirty="0" smtClean="0"/>
              <a:t>recitations </a:t>
            </a:r>
            <a:r>
              <a:rPr sz="3300" dirty="0"/>
              <a:t>this </a:t>
            </a:r>
            <a:r>
              <a:rPr sz="3300" dirty="0" smtClean="0"/>
              <a:t>year</a:t>
            </a:r>
            <a:r>
              <a:rPr lang="en-US" sz="3300" dirty="0" smtClean="0"/>
              <a:t>, extra TA hours if needed (??) </a:t>
            </a:r>
            <a:endParaRPr lang="en-US" sz="3300" dirty="0" smtClean="0"/>
          </a:p>
          <a:p>
            <a:pPr lvl="0">
              <a:spcBef>
                <a:spcPts val="1300"/>
              </a:spcBef>
              <a:defRPr sz="1800"/>
            </a:pPr>
            <a:r>
              <a:rPr sz="3300" dirty="0" smtClean="0"/>
              <a:t>Office </a:t>
            </a:r>
            <a:r>
              <a:rPr sz="3300" dirty="0"/>
              <a:t>hours </a:t>
            </a:r>
            <a:r>
              <a:rPr lang="en-US" sz="3300" dirty="0" smtClean="0"/>
              <a:t>/ TAs are </a:t>
            </a:r>
            <a:r>
              <a:rPr sz="3300" dirty="0" smtClean="0"/>
              <a:t>on </a:t>
            </a:r>
            <a:r>
              <a:rPr lang="en-US" sz="3300" dirty="0" smtClean="0"/>
              <a:t>class web </a:t>
            </a:r>
            <a:r>
              <a:rPr sz="3300" dirty="0" smtClean="0"/>
              <a:t>page</a:t>
            </a:r>
            <a:r>
              <a:rPr lang="en-US" sz="3300" dirty="0" smtClean="0"/>
              <a:t> (keep checking)</a:t>
            </a:r>
            <a:endParaRPr sz="3300" dirty="0"/>
          </a:p>
          <a:p>
            <a:pPr lvl="0">
              <a:spcBef>
                <a:spcPts val="1300"/>
              </a:spcBef>
              <a:defRPr sz="1800"/>
            </a:pPr>
            <a:r>
              <a:rPr sz="3300" dirty="0"/>
              <a:t>Go work through the Tour of Go</a:t>
            </a:r>
            <a:r>
              <a:rPr sz="3300" dirty="0" smtClean="0"/>
              <a:t>!</a:t>
            </a:r>
            <a:endParaRPr lang="en-US" sz="3300" dirty="0" smtClean="0"/>
          </a:p>
          <a:p>
            <a:pPr lvl="1">
              <a:spcBef>
                <a:spcPts val="1300"/>
              </a:spcBef>
              <a:defRPr sz="1800"/>
            </a:pPr>
            <a:r>
              <a:rPr lang="en-US" sz="3300" dirty="0">
                <a:hlinkClick r:id="rId5"/>
              </a:rPr>
              <a:t>https://tour.golang.org/welcome/1</a:t>
            </a:r>
            <a:endParaRPr sz="3300" dirty="0"/>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Shape 92"/>
          <p:cNvSpPr>
            <a:spLocks noGrp="1"/>
          </p:cNvSpPr>
          <p:nvPr>
            <p:ph type="title"/>
          </p:nvPr>
        </p:nvSpPr>
        <p:spPr>
          <a:prstGeom prst="rect">
            <a:avLst/>
          </a:prstGeom>
        </p:spPr>
        <p:txBody>
          <a:bodyPr/>
          <a:lstStyle/>
          <a:p>
            <a:pPr lvl="0">
              <a:defRPr sz="1800"/>
            </a:pPr>
            <a:r>
              <a:rPr sz="8400"/>
              <a:t>Remember IP...</a:t>
            </a:r>
          </a:p>
        </p:txBody>
      </p:sp>
      <p:sp>
        <p:nvSpPr>
          <p:cNvPr id="93" name="Shape 93"/>
          <p:cNvSpPr/>
          <p:nvPr/>
        </p:nvSpPr>
        <p:spPr>
          <a:xfrm>
            <a:off x="9753600" y="47625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94" name="Shape 94"/>
          <p:cNvSpPr/>
          <p:nvPr/>
        </p:nvSpPr>
        <p:spPr>
          <a:xfrm>
            <a:off x="2819400" y="5308600"/>
            <a:ext cx="6934956" cy="1"/>
          </a:xfrm>
          <a:prstGeom prst="line">
            <a:avLst/>
          </a:prstGeom>
          <a:ln w="38100">
            <a:solidFill/>
            <a:miter lim="400000"/>
          </a:ln>
        </p:spPr>
        <p:txBody>
          <a:bodyPr lIns="0" tIns="0" rIns="0" bIns="0"/>
          <a:lstStyle/>
          <a:p>
            <a:pPr lvl="0" algn="l" defTabSz="457200">
              <a:defRPr sz="1200">
                <a:latin typeface="Helvetica"/>
                <a:ea typeface="Helvetica"/>
                <a:cs typeface="Helvetica"/>
                <a:sym typeface="Helvetica"/>
              </a:defRPr>
            </a:pPr>
            <a:endParaRPr/>
          </a:p>
        </p:txBody>
      </p:sp>
      <p:pic>
        <p:nvPicPr>
          <p:cNvPr id="95" name="Computer5.png"/>
          <p:cNvPicPr/>
          <p:nvPr/>
        </p:nvPicPr>
        <p:blipFill>
          <a:blip r:embed="rId3">
            <a:extLst/>
          </a:blip>
          <a:stretch>
            <a:fillRect/>
          </a:stretch>
        </p:blipFill>
        <p:spPr>
          <a:xfrm>
            <a:off x="1727200" y="4651375"/>
            <a:ext cx="1238250" cy="1089025"/>
          </a:xfrm>
          <a:prstGeom prst="rect">
            <a:avLst/>
          </a:prstGeom>
          <a:ln w="12700">
            <a:miter lim="400000"/>
          </a:ln>
        </p:spPr>
      </p:pic>
      <p:pic>
        <p:nvPicPr>
          <p:cNvPr id="96" name="cloud1.png"/>
          <p:cNvPicPr/>
          <p:nvPr/>
        </p:nvPicPr>
        <p:blipFill>
          <a:blip r:embed="rId4">
            <a:extLst/>
          </a:blip>
          <a:stretch>
            <a:fillRect/>
          </a:stretch>
        </p:blipFill>
        <p:spPr>
          <a:xfrm>
            <a:off x="4724400" y="4406900"/>
            <a:ext cx="3251200" cy="2438400"/>
          </a:xfrm>
          <a:prstGeom prst="rect">
            <a:avLst/>
          </a:prstGeom>
          <a:ln w="12700">
            <a:miter lim="400000"/>
          </a:ln>
        </p:spPr>
      </p:pic>
      <p:pic>
        <p:nvPicPr>
          <p:cNvPr id="97" name="GoogleServerMedium.png"/>
          <p:cNvPicPr/>
          <p:nvPr/>
        </p:nvPicPr>
        <p:blipFill>
          <a:blip r:embed="rId5">
            <a:extLst/>
          </a:blip>
          <a:stretch>
            <a:fillRect/>
          </a:stretch>
        </p:blipFill>
        <p:spPr>
          <a:xfrm>
            <a:off x="9103539" y="4254500"/>
            <a:ext cx="3393261" cy="1879600"/>
          </a:xfrm>
          <a:prstGeom prst="rect">
            <a:avLst/>
          </a:prstGeom>
          <a:ln w="12700">
            <a:miter lim="400000"/>
          </a:ln>
        </p:spPr>
      </p:pic>
      <p:sp>
        <p:nvSpPr>
          <p:cNvPr id="98" name="Shape 98"/>
          <p:cNvSpPr/>
          <p:nvPr/>
        </p:nvSpPr>
        <p:spPr>
          <a:xfrm>
            <a:off x="3263900" y="6807200"/>
            <a:ext cx="6400800" cy="2159000"/>
          </a:xfrm>
          <a:prstGeom prst="rect">
            <a:avLst/>
          </a:prstGeom>
          <a:solidFill>
            <a:srgbClr val="FFECC7"/>
          </a:solidFill>
          <a:ln w="25400">
            <a:solidFill/>
            <a:miter lim="400000"/>
          </a:ln>
        </p:spPr>
        <p:txBody>
          <a:bodyPr lIns="0" tIns="0" rIns="0" bIns="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99" name="Shape 99"/>
          <p:cNvSpPr/>
          <p:nvPr/>
        </p:nvSpPr>
        <p:spPr>
          <a:xfrm>
            <a:off x="3105325" y="6883589"/>
            <a:ext cx="5285100" cy="7489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dirty="0"/>
              <a:t>From:  </a:t>
            </a:r>
            <a:r>
              <a:rPr sz="4200" dirty="0" smtClean="0"/>
              <a:t>128.2</a:t>
            </a:r>
            <a:r>
              <a:rPr lang="en-US" sz="4200" dirty="0" smtClean="0"/>
              <a:t>37</a:t>
            </a:r>
            <a:r>
              <a:rPr sz="4200" dirty="0" smtClean="0"/>
              <a:t>.</a:t>
            </a:r>
            <a:r>
              <a:rPr lang="en-US" sz="4200" dirty="0" smtClean="0"/>
              <a:t>206</a:t>
            </a:r>
            <a:r>
              <a:rPr sz="4200" dirty="0" smtClean="0"/>
              <a:t>.</a:t>
            </a:r>
            <a:r>
              <a:rPr lang="en-US" sz="4200" dirty="0" smtClean="0"/>
              <a:t>206</a:t>
            </a:r>
            <a:endParaRPr sz="4200" dirty="0"/>
          </a:p>
        </p:txBody>
      </p:sp>
      <p:sp>
        <p:nvSpPr>
          <p:cNvPr id="100" name="Shape 100"/>
          <p:cNvSpPr/>
          <p:nvPr/>
        </p:nvSpPr>
        <p:spPr>
          <a:xfrm>
            <a:off x="3458943" y="7378889"/>
            <a:ext cx="5055871" cy="7489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dirty="0"/>
              <a:t>To:      </a:t>
            </a:r>
            <a:r>
              <a:rPr sz="4200" dirty="0" smtClean="0"/>
              <a:t>66.233.169.103</a:t>
            </a:r>
            <a:endParaRPr sz="4200" dirty="0"/>
          </a:p>
        </p:txBody>
      </p:sp>
      <p:sp>
        <p:nvSpPr>
          <p:cNvPr id="101" name="Shape 101"/>
          <p:cNvSpPr/>
          <p:nvPr/>
        </p:nvSpPr>
        <p:spPr>
          <a:xfrm>
            <a:off x="4567820" y="8166100"/>
            <a:ext cx="4163505"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dirty="0"/>
              <a:t>&lt;packet contents&gt;</a:t>
            </a:r>
          </a:p>
        </p:txBody>
      </p:sp>
      <p:pic>
        <p:nvPicPr>
          <p:cNvPr id="102" name="Picture 6.png"/>
          <p:cNvPicPr/>
          <p:nvPr/>
        </p:nvPicPr>
        <p:blipFill>
          <a:blip r:embed="rId6">
            <a:extLst/>
          </a:blip>
          <a:stretch>
            <a:fillRect/>
          </a:stretch>
        </p:blipFill>
        <p:spPr>
          <a:xfrm>
            <a:off x="2241550" y="1758950"/>
            <a:ext cx="8445500" cy="6070600"/>
          </a:xfrm>
          <a:prstGeom prst="rect">
            <a:avLst/>
          </a:prstGeom>
          <a:ln w="12700">
            <a:miter lim="400000"/>
          </a:ln>
        </p:spPr>
      </p:pic>
      <p:sp>
        <p:nvSpPr>
          <p:cNvPr id="103" name="Shape 103"/>
          <p:cNvSpPr/>
          <p:nvPr/>
        </p:nvSpPr>
        <p:spPr>
          <a:xfrm>
            <a:off x="2717800" y="342900"/>
            <a:ext cx="4584700" cy="4673600"/>
          </a:xfrm>
          <a:prstGeom prst="wedgeEllipseCallout">
            <a:avLst>
              <a:gd name="adj1" fmla="val -53601"/>
              <a:gd name="adj2" fmla="val 48370"/>
            </a:avLst>
          </a:prstGeom>
          <a:blipFill>
            <a:blip r:embed="rId2"/>
          </a:blipFill>
          <a:ln w="25400">
            <a:solidFill/>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2100">
                <a:solidFill>
                  <a:srgbClr val="FFFFFF"/>
                </a:solidFill>
                <a:effectLst>
                  <a:outerShdw blurRad="38100" dist="12700" dir="5400000" rotWithShape="0">
                    <a:srgbClr val="000000">
                      <a:alpha val="50000"/>
                    </a:srgbClr>
                  </a:outerShdw>
                </a:effectLst>
              </a:rPr>
              <a:t>hosts.txt</a:t>
            </a:r>
          </a:p>
          <a:p>
            <a:pPr lvl="0">
              <a:defRPr sz="1800"/>
            </a:pPr>
            <a:endParaRPr sz="2100">
              <a:solidFill>
                <a:srgbClr val="FFFFFF"/>
              </a:solidFill>
              <a:effectLst>
                <a:outerShdw blurRad="38100" dist="12700" dir="5400000" rotWithShape="0">
                  <a:srgbClr val="000000">
                    <a:alpha val="50000"/>
                  </a:srgbClr>
                </a:outerShdw>
              </a:effectLst>
            </a:endParaRPr>
          </a:p>
          <a:p>
            <a:pPr lvl="0">
              <a:defRPr sz="1800"/>
            </a:pPr>
            <a:r>
              <a:rPr sz="2100">
                <a:solidFill>
                  <a:srgbClr val="FFFFFF"/>
                </a:solidFill>
                <a:effectLst>
                  <a:outerShdw blurRad="38100" dist="12700" dir="5400000" rotWithShape="0">
                    <a:srgbClr val="000000">
                      <a:alpha val="50000"/>
                    </a:srgbClr>
                  </a:outerShdw>
                </a:effectLst>
              </a:rPr>
              <a:t>www.google.com 66.233.169.103</a:t>
            </a:r>
          </a:p>
          <a:p>
            <a:pPr lvl="0">
              <a:defRPr sz="1800"/>
            </a:pPr>
            <a:r>
              <a:rPr sz="2100">
                <a:solidFill>
                  <a:srgbClr val="FFFFFF"/>
                </a:solidFill>
                <a:effectLst>
                  <a:outerShdw blurRad="38100" dist="12700" dir="5400000" rotWithShape="0">
                    <a:srgbClr val="000000">
                      <a:alpha val="50000"/>
                    </a:srgbClr>
                  </a:outerShdw>
                </a:effectLst>
              </a:rPr>
              <a:t>www.cmu.edu 128.2.185.33</a:t>
            </a:r>
          </a:p>
          <a:p>
            <a:pPr lvl="0">
              <a:defRPr sz="1800"/>
            </a:pPr>
            <a:r>
              <a:rPr sz="2100" u="sng">
                <a:solidFill>
                  <a:srgbClr val="FFFFFF"/>
                </a:solidFill>
                <a:effectLst>
                  <a:outerShdw blurRad="38100" dist="12700" dir="5400000" rotWithShape="0">
                    <a:srgbClr val="000000">
                      <a:alpha val="50000"/>
                    </a:srgbClr>
                  </a:outerShdw>
                </a:effectLst>
                <a:hlinkClick r:id="rId7"/>
              </a:rPr>
              <a:t>www.cs.cmu.edu</a:t>
            </a:r>
            <a:r>
              <a:rPr sz="2100">
                <a:solidFill>
                  <a:srgbClr val="FFFFFF"/>
                </a:solidFill>
                <a:effectLst>
                  <a:outerShdw blurRad="38100" dist="12700" dir="5400000" rotWithShape="0">
                    <a:srgbClr val="000000">
                      <a:alpha val="50000"/>
                    </a:srgbClr>
                  </a:outerShdw>
                </a:effectLst>
              </a:rPr>
              <a:t> 128.2.56.91</a:t>
            </a:r>
          </a:p>
          <a:p>
            <a:pPr lvl="0">
              <a:defRPr sz="1800"/>
            </a:pPr>
            <a:r>
              <a:rPr sz="2100" u="sng">
                <a:solidFill>
                  <a:srgbClr val="FFFFFF"/>
                </a:solidFill>
                <a:effectLst>
                  <a:outerShdw blurRad="38100" dist="12700" dir="5400000" rotWithShape="0">
                    <a:srgbClr val="000000">
                      <a:alpha val="50000"/>
                    </a:srgbClr>
                  </a:outerShdw>
                </a:effectLst>
                <a:hlinkClick r:id="rId8"/>
              </a:rPr>
              <a:t>www.areyouawake.com</a:t>
            </a:r>
            <a:r>
              <a:rPr sz="2100">
                <a:solidFill>
                  <a:srgbClr val="FFFFFF"/>
                </a:solidFill>
                <a:effectLst>
                  <a:outerShdw blurRad="38100" dist="12700" dir="5400000" rotWithShape="0">
                    <a:srgbClr val="000000">
                      <a:alpha val="50000"/>
                    </a:srgbClr>
                  </a:outerShdw>
                </a:effectLst>
              </a:rPr>
              <a:t> 66.93.60.192</a:t>
            </a:r>
          </a:p>
          <a:p>
            <a:pPr lvl="0">
              <a:defRPr sz="1800"/>
            </a:pPr>
            <a:r>
              <a:rPr sz="2100">
                <a:solidFill>
                  <a:srgbClr val="FFFFFF"/>
                </a:solidFill>
                <a:effectLst>
                  <a:outerShdw blurRad="38100" dist="12700" dir="5400000" rotWithShape="0">
                    <a:srgbClr val="000000">
                      <a:alpha val="50000"/>
                    </a:srgbClr>
                  </a:outerShdw>
                </a:effectLst>
              </a:rPr>
              <a: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iterate>
                                    <p:tmAbs val="0"/>
                                  </p:iterate>
                                  <p:childTnLst>
                                    <p:set>
                                      <p:cBhvr>
                                        <p:cTn id="6" fill="hold"/>
                                        <p:tgtEl>
                                          <p:spTgt spid="103"/>
                                        </p:tgtEl>
                                        <p:attrNameLst>
                                          <p:attrName>style.visibility</p:attrName>
                                        </p:attrNameLst>
                                      </p:cBhvr>
                                      <p:to>
                                        <p:strVal val="visible"/>
                                      </p:to>
                                    </p:set>
                                    <p:animEffect transition="in" filter="dissolve">
                                      <p:cBhvr>
                                        <p:cTn id="7" dur="500"/>
                                        <p:tgtEl>
                                          <p:spTgt spid="10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2" nodeType="clickEffect">
                                  <p:stCondLst>
                                    <p:cond delay="0"/>
                                  </p:stCondLst>
                                  <p:iterate>
                                    <p:tmAbs val="0"/>
                                  </p:iterate>
                                  <p:childTnLst>
                                    <p:animEffect transition="out" filter="dissolve">
                                      <p:cBhvr>
                                        <p:cTn id="11" dur="500" fill="hold"/>
                                        <p:tgtEl>
                                          <p:spTgt spid="103"/>
                                        </p:tgtEl>
                                      </p:cBhvr>
                                    </p:animEffect>
                                    <p:set>
                                      <p:cBhvr>
                                        <p:cTn id="12" fill="hold">
                                          <p:stCondLst>
                                            <p:cond delay="499"/>
                                          </p:stCondLst>
                                        </p:cTn>
                                        <p:tgtEl>
                                          <p:spTgt spid="103"/>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3" nodeType="afterEffect">
                                  <p:stCondLst>
                                    <p:cond delay="0"/>
                                  </p:stCondLst>
                                  <p:iterate>
                                    <p:tmAbs val="0"/>
                                  </p:iterate>
                                  <p:childTnLst>
                                    <p:set>
                                      <p:cBhvr>
                                        <p:cTn id="15" fill="hold"/>
                                        <p:tgtEl>
                                          <p:spTgt spid="102"/>
                                        </p:tgtEl>
                                        <p:attrNameLst>
                                          <p:attrName>style.visibility</p:attrName>
                                        </p:attrNameLst>
                                      </p:cBhvr>
                                      <p:to>
                                        <p:strVal val="visible"/>
                                      </p:to>
                                    </p:set>
                                    <p:animEffect transition="in" filter="fade">
                                      <p:cBhvr>
                                        <p:cTn id="16"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3" animBg="1" advAuto="0"/>
      <p:bldP spid="103" grpId="1" animBg="1" advAuto="0"/>
      <p:bldP spid="103" grpId="2" animBg="1" advAuto="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5" name="Shape 105"/>
          <p:cNvSpPr>
            <a:spLocks noGrp="1"/>
          </p:cNvSpPr>
          <p:nvPr>
            <p:ph type="title"/>
          </p:nvPr>
        </p:nvSpPr>
        <p:spPr>
          <a:prstGeom prst="rect">
            <a:avLst/>
          </a:prstGeom>
        </p:spPr>
        <p:txBody>
          <a:bodyPr/>
          <a:lstStyle/>
          <a:p>
            <a:pPr lvl="0">
              <a:defRPr sz="1800"/>
            </a:pPr>
            <a:r>
              <a:rPr sz="8400"/>
              <a:t>The Google Example</a:t>
            </a:r>
          </a:p>
        </p:txBody>
      </p:sp>
      <p:sp>
        <p:nvSpPr>
          <p:cNvPr id="106" name="Shape 106"/>
          <p:cNvSpPr>
            <a:spLocks noGrp="1"/>
          </p:cNvSpPr>
          <p:nvPr>
            <p:ph type="body" idx="1"/>
          </p:nvPr>
        </p:nvSpPr>
        <p:spPr>
          <a:prstGeom prst="rect">
            <a:avLst/>
          </a:prstGeom>
        </p:spPr>
        <p:txBody>
          <a:bodyPr/>
          <a:lstStyle/>
          <a:p>
            <a:pPr lvl="0">
              <a:defRPr sz="1800"/>
            </a:pPr>
            <a:r>
              <a:rPr sz="2800"/>
              <a:t>Note that URL:  </a:t>
            </a:r>
            <a:r>
              <a:rPr sz="2800" u="sng">
                <a:hlinkClick r:id="rId2"/>
              </a:rPr>
              <a:t>www.google.com</a:t>
            </a:r>
            <a:endParaRPr sz="2800"/>
          </a:p>
          <a:p>
            <a:pPr lvl="0">
              <a:defRPr sz="1800"/>
            </a:pPr>
            <a:r>
              <a:rPr sz="2800"/>
              <a:t>But your computer has an IP address...</a:t>
            </a:r>
          </a:p>
          <a:p>
            <a:pPr lvl="0">
              <a:defRPr sz="1800"/>
            </a:pPr>
            <a:r>
              <a:rPr sz="2800"/>
              <a:t>Naming!  The “Domain Name System”, or DNS, translates names to IP addresses</a:t>
            </a:r>
          </a:p>
          <a:p>
            <a:pPr lvl="1">
              <a:defRPr sz="1800"/>
            </a:pPr>
            <a:r>
              <a:rPr sz="2800"/>
              <a:t>In the days of yore, this was a text file called “hosts.txt” that everyone periodically downloaded</a:t>
            </a:r>
          </a:p>
          <a:p>
            <a:pPr lvl="1">
              <a:defRPr sz="1800"/>
            </a:pPr>
            <a:r>
              <a:rPr sz="2800"/>
              <a:t>Today, with hundreds of millions of domains...</a:t>
            </a:r>
          </a:p>
          <a:p>
            <a:pPr lvl="1">
              <a:defRPr sz="1800"/>
            </a:pPr>
            <a:r>
              <a:rPr sz="2800"/>
              <a:t>It’s a big distributed system that allows people to update small parts (“moo.cmcl.cs.cmu.edu”) without coordinating with the owners of other parts.  We’ll see this soon.</a:t>
            </a:r>
          </a:p>
        </p:txBody>
      </p:sp>
    </p:spTree>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p:cNvSpPr>
          <p:nvPr>
            <p:ph type="title"/>
          </p:nvPr>
        </p:nvSpPr>
        <p:spPr>
          <a:prstGeom prst="rect">
            <a:avLst/>
          </a:prstGeom>
        </p:spPr>
        <p:txBody>
          <a:bodyPr/>
          <a:lstStyle/>
          <a:p>
            <a:pPr lvl="0">
              <a:defRPr sz="1800"/>
            </a:pPr>
            <a:r>
              <a:rPr sz="8400"/>
              <a:t>Domain Name System</a:t>
            </a:r>
          </a:p>
        </p:txBody>
      </p:sp>
      <p:sp>
        <p:nvSpPr>
          <p:cNvPr id="109" name="Shape 109"/>
          <p:cNvSpPr/>
          <p:nvPr/>
        </p:nvSpPr>
        <p:spPr>
          <a:xfrm>
            <a:off x="2819400" y="5308600"/>
            <a:ext cx="6934956" cy="1"/>
          </a:xfrm>
          <a:prstGeom prst="line">
            <a:avLst/>
          </a:prstGeom>
          <a:ln w="38100">
            <a:solidFill/>
            <a:miter lim="400000"/>
          </a:ln>
        </p:spPr>
        <p:txBody>
          <a:bodyPr lIns="0" tIns="0" rIns="0" bIns="0"/>
          <a:lstStyle/>
          <a:p>
            <a:pPr lvl="0" algn="l" defTabSz="457200">
              <a:defRPr sz="1200">
                <a:latin typeface="Helvetica"/>
                <a:ea typeface="Helvetica"/>
                <a:cs typeface="Helvetica"/>
                <a:sym typeface="Helvetica"/>
              </a:defRPr>
            </a:pPr>
            <a:endParaRPr/>
          </a:p>
        </p:txBody>
      </p:sp>
      <p:pic>
        <p:nvPicPr>
          <p:cNvPr id="110" name="Computer5.png"/>
          <p:cNvPicPr/>
          <p:nvPr/>
        </p:nvPicPr>
        <p:blipFill>
          <a:blip r:embed="rId2">
            <a:extLst/>
          </a:blip>
          <a:stretch>
            <a:fillRect/>
          </a:stretch>
        </p:blipFill>
        <p:spPr>
          <a:xfrm>
            <a:off x="1727200" y="4651375"/>
            <a:ext cx="1238250" cy="1089025"/>
          </a:xfrm>
          <a:prstGeom prst="rect">
            <a:avLst/>
          </a:prstGeom>
          <a:ln w="12700">
            <a:miter lim="400000"/>
          </a:ln>
        </p:spPr>
      </p:pic>
      <p:pic>
        <p:nvPicPr>
          <p:cNvPr id="111" name="cloud1.png"/>
          <p:cNvPicPr/>
          <p:nvPr/>
        </p:nvPicPr>
        <p:blipFill>
          <a:blip r:embed="rId3">
            <a:extLst/>
          </a:blip>
          <a:stretch>
            <a:fillRect/>
          </a:stretch>
        </p:blipFill>
        <p:spPr>
          <a:xfrm>
            <a:off x="4724400" y="4406900"/>
            <a:ext cx="3251200" cy="2438400"/>
          </a:xfrm>
          <a:prstGeom prst="rect">
            <a:avLst/>
          </a:prstGeom>
          <a:ln w="12700">
            <a:miter lim="400000"/>
          </a:ln>
        </p:spPr>
      </p:pic>
      <p:pic>
        <p:nvPicPr>
          <p:cNvPr id="112" name="Computer5.png"/>
          <p:cNvPicPr/>
          <p:nvPr/>
        </p:nvPicPr>
        <p:blipFill>
          <a:blip r:embed="rId2">
            <a:extLst/>
          </a:blip>
          <a:stretch>
            <a:fillRect/>
          </a:stretch>
        </p:blipFill>
        <p:spPr>
          <a:xfrm>
            <a:off x="4076700" y="2768600"/>
            <a:ext cx="1238250" cy="1089025"/>
          </a:xfrm>
          <a:prstGeom prst="rect">
            <a:avLst/>
          </a:prstGeom>
          <a:ln w="12700">
            <a:miter lim="400000"/>
          </a:ln>
        </p:spPr>
      </p:pic>
      <p:sp>
        <p:nvSpPr>
          <p:cNvPr id="113" name="Shape 113"/>
          <p:cNvSpPr/>
          <p:nvPr/>
        </p:nvSpPr>
        <p:spPr>
          <a:xfrm>
            <a:off x="5350383" y="2641600"/>
            <a:ext cx="4020779"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CMU DNS server</a:t>
            </a:r>
          </a:p>
        </p:txBody>
      </p:sp>
      <p:sp>
        <p:nvSpPr>
          <p:cNvPr id="114" name="Shape 114"/>
          <p:cNvSpPr/>
          <p:nvPr/>
        </p:nvSpPr>
        <p:spPr>
          <a:xfrm>
            <a:off x="2819400" y="3975100"/>
            <a:ext cx="1697506" cy="923402"/>
          </a:xfrm>
          <a:custGeom>
            <a:avLst/>
            <a:gdLst/>
            <a:ahLst/>
            <a:cxnLst>
              <a:cxn ang="0">
                <a:pos x="wd2" y="hd2"/>
              </a:cxn>
              <a:cxn ang="5400000">
                <a:pos x="wd2" y="hd2"/>
              </a:cxn>
              <a:cxn ang="10800000">
                <a:pos x="wd2" y="hd2"/>
              </a:cxn>
              <a:cxn ang="16200000">
                <a:pos x="wd2" y="hd2"/>
              </a:cxn>
            </a:cxnLst>
            <a:rect l="0" t="0" r="r" b="b"/>
            <a:pathLst>
              <a:path w="19120" h="20396" extrusionOk="0">
                <a:moveTo>
                  <a:pt x="0" y="20197"/>
                </a:moveTo>
                <a:cubicBezTo>
                  <a:pt x="13303" y="20758"/>
                  <a:pt x="21600" y="21600"/>
                  <a:pt x="18453" y="0"/>
                </a:cubicBezTo>
              </a:path>
            </a:pathLst>
          </a:custGeom>
          <a:ln w="63500" cap="rnd">
            <a:solidFill>
              <a:srgbClr val="CD1C00"/>
            </a:solidFill>
            <a:custDash>
              <a:ds d="100000" sp="200000"/>
            </a:custDash>
            <a:miter lim="400000"/>
            <a:tailEnd type="triangle"/>
          </a:ln>
          <a:extLst>
            <a:ext uri="{C572A759-6A51-4108-AA02-DFA0A04FC94B}">
              <ma14:wrappingTextBoxFlag xmlns:ma14="http://schemas.microsoft.com/office/mac/drawingml/2011/main" val="1"/>
            </a:ext>
          </a:extLst>
        </p:spPr>
        <p:txBody>
          <a:bodyPr lIns="0" tIns="0" rIns="0" bIns="0" anchor="ctr"/>
          <a:lstStyle/>
          <a:p>
            <a:pPr lvl="0">
              <a:defRPr sz="1800"/>
            </a:pPr>
            <a:r>
              <a:rPr sz="4200"/>
              <a:t>`</a:t>
            </a:r>
          </a:p>
        </p:txBody>
      </p:sp>
      <p:sp>
        <p:nvSpPr>
          <p:cNvPr id="115" name="Shape 115"/>
          <p:cNvSpPr/>
          <p:nvPr/>
        </p:nvSpPr>
        <p:spPr>
          <a:xfrm>
            <a:off x="928997" y="3803650"/>
            <a:ext cx="3490951"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600">
                <a:solidFill>
                  <a:srgbClr val="CD1C00"/>
                </a:solidFill>
              </a:rPr>
              <a:t>who is </a:t>
            </a:r>
            <a:r>
              <a:rPr sz="2600" u="sng">
                <a:solidFill>
                  <a:srgbClr val="CD1C00"/>
                </a:solidFill>
                <a:hlinkClick r:id="rId4"/>
              </a:rPr>
              <a:t>www.google.com</a:t>
            </a:r>
            <a:r>
              <a:rPr sz="2600">
                <a:solidFill>
                  <a:srgbClr val="CD1C00"/>
                </a:solidFill>
              </a:rPr>
              <a:t>?</a:t>
            </a:r>
          </a:p>
        </p:txBody>
      </p:sp>
      <p:sp>
        <p:nvSpPr>
          <p:cNvPr id="116" name="Shape 116"/>
          <p:cNvSpPr/>
          <p:nvPr/>
        </p:nvSpPr>
        <p:spPr>
          <a:xfrm>
            <a:off x="2975632" y="4762500"/>
            <a:ext cx="4829486"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600" u="sng">
                <a:solidFill>
                  <a:srgbClr val="3048FF"/>
                </a:solidFill>
                <a:hlinkClick r:id="rId4"/>
              </a:rPr>
              <a:t>www.google.com</a:t>
            </a:r>
            <a:r>
              <a:rPr sz="2600">
                <a:solidFill>
                  <a:srgbClr val="3048FF"/>
                </a:solidFill>
              </a:rPr>
              <a:t> is 66.233.169.103</a:t>
            </a:r>
          </a:p>
        </p:txBody>
      </p:sp>
      <p:sp>
        <p:nvSpPr>
          <p:cNvPr id="117" name="Shape 117"/>
          <p:cNvSpPr/>
          <p:nvPr/>
        </p:nvSpPr>
        <p:spPr>
          <a:xfrm>
            <a:off x="9103903" y="4216400"/>
            <a:ext cx="3905139"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.com DNS server</a:t>
            </a:r>
          </a:p>
        </p:txBody>
      </p:sp>
      <p:pic>
        <p:nvPicPr>
          <p:cNvPr id="118" name="Computer5.png"/>
          <p:cNvPicPr/>
          <p:nvPr/>
        </p:nvPicPr>
        <p:blipFill>
          <a:blip r:embed="rId2">
            <a:extLst/>
          </a:blip>
          <a:stretch>
            <a:fillRect/>
          </a:stretch>
        </p:blipFill>
        <p:spPr>
          <a:xfrm>
            <a:off x="9525000" y="3365500"/>
            <a:ext cx="1238250" cy="1089025"/>
          </a:xfrm>
          <a:prstGeom prst="rect">
            <a:avLst/>
          </a:prstGeom>
          <a:ln w="12700">
            <a:miter lim="400000"/>
          </a:ln>
        </p:spPr>
      </p:pic>
      <p:sp>
        <p:nvSpPr>
          <p:cNvPr id="119" name="Shape 119"/>
          <p:cNvSpPr/>
          <p:nvPr/>
        </p:nvSpPr>
        <p:spPr>
          <a:xfrm>
            <a:off x="8347019" y="7283450"/>
            <a:ext cx="4660901" cy="609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a:lvl1pPr>
          </a:lstStyle>
          <a:p>
            <a:pPr lvl="0">
              <a:defRPr sz="1800"/>
            </a:pPr>
            <a:r>
              <a:rPr sz="3500"/>
              <a:t>google.com DNS server</a:t>
            </a:r>
          </a:p>
        </p:txBody>
      </p:sp>
      <p:sp>
        <p:nvSpPr>
          <p:cNvPr id="120" name="Shape 120"/>
          <p:cNvSpPr/>
          <p:nvPr/>
        </p:nvSpPr>
        <p:spPr>
          <a:xfrm>
            <a:off x="5143500" y="2641600"/>
            <a:ext cx="4229100" cy="841597"/>
          </a:xfrm>
          <a:custGeom>
            <a:avLst/>
            <a:gdLst/>
            <a:ahLst/>
            <a:cxnLst>
              <a:cxn ang="0">
                <a:pos x="wd2" y="hd2"/>
              </a:cxn>
              <a:cxn ang="5400000">
                <a:pos x="wd2" y="hd2"/>
              </a:cxn>
              <a:cxn ang="10800000">
                <a:pos x="wd2" y="hd2"/>
              </a:cxn>
              <a:cxn ang="16200000">
                <a:pos x="wd2" y="hd2"/>
              </a:cxn>
            </a:cxnLst>
            <a:rect l="0" t="0" r="r" b="b"/>
            <a:pathLst>
              <a:path w="21600" h="21050" extrusionOk="0">
                <a:moveTo>
                  <a:pt x="0" y="20965"/>
                </a:moveTo>
                <a:cubicBezTo>
                  <a:pt x="6032" y="21600"/>
                  <a:pt x="14335" y="19059"/>
                  <a:pt x="21600" y="0"/>
                </a:cubicBezTo>
              </a:path>
            </a:pathLst>
          </a:custGeom>
          <a:ln w="63500" cap="rnd">
            <a:solidFill>
              <a:srgbClr val="CD1C00"/>
            </a:solidFill>
            <a:custDash>
              <a:ds d="100000" sp="200000"/>
            </a:custDash>
            <a:miter lim="400000"/>
            <a:tailEnd type="triangle"/>
          </a:ln>
          <a:extLst>
            <a:ext uri="{C572A759-6A51-4108-AA02-DFA0A04FC94B}">
              <ma14:wrappingTextBoxFlag xmlns:ma14="http://schemas.microsoft.com/office/mac/drawingml/2011/main" val="1"/>
            </a:ext>
          </a:extLst>
        </p:spPr>
        <p:txBody>
          <a:bodyPr lIns="0" tIns="0" rIns="0" bIns="0" anchor="ctr"/>
          <a:lstStyle/>
          <a:p>
            <a:pPr lvl="0">
              <a:defRPr sz="1800"/>
            </a:pPr>
            <a:r>
              <a:rPr sz="4200"/>
              <a:t>`</a:t>
            </a:r>
          </a:p>
        </p:txBody>
      </p:sp>
      <p:sp>
        <p:nvSpPr>
          <p:cNvPr id="121" name="Shape 121"/>
          <p:cNvSpPr/>
          <p:nvPr/>
        </p:nvSpPr>
        <p:spPr>
          <a:xfrm>
            <a:off x="9602185" y="2095500"/>
            <a:ext cx="2912568"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 DNS server</a:t>
            </a:r>
          </a:p>
        </p:txBody>
      </p:sp>
      <p:sp>
        <p:nvSpPr>
          <p:cNvPr id="122" name="Shape 122"/>
          <p:cNvSpPr/>
          <p:nvPr/>
        </p:nvSpPr>
        <p:spPr>
          <a:xfrm>
            <a:off x="5918200" y="3302000"/>
            <a:ext cx="3490950"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600">
                <a:solidFill>
                  <a:srgbClr val="CD1C00"/>
                </a:solidFill>
              </a:rPr>
              <a:t>who is </a:t>
            </a:r>
            <a:r>
              <a:rPr sz="2600" u="sng">
                <a:solidFill>
                  <a:srgbClr val="CD1C00"/>
                </a:solidFill>
                <a:hlinkClick r:id="rId4"/>
              </a:rPr>
              <a:t>www.google.com</a:t>
            </a:r>
            <a:r>
              <a:rPr sz="2600">
                <a:solidFill>
                  <a:srgbClr val="CD1C00"/>
                </a:solidFill>
              </a:rPr>
              <a:t>?</a:t>
            </a:r>
          </a:p>
        </p:txBody>
      </p:sp>
      <p:sp>
        <p:nvSpPr>
          <p:cNvPr id="123" name="Shape 123"/>
          <p:cNvSpPr/>
          <p:nvPr/>
        </p:nvSpPr>
        <p:spPr>
          <a:xfrm>
            <a:off x="5412202" y="3556000"/>
            <a:ext cx="4393681"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solidFill>
                  <a:srgbClr val="3048FF"/>
                </a:solidFill>
              </a:defRPr>
            </a:lvl1pPr>
          </a:lstStyle>
          <a:p>
            <a:pPr lvl="0">
              <a:defRPr sz="1800">
                <a:solidFill>
                  <a:srgbClr val="000000"/>
                </a:solidFill>
              </a:defRPr>
            </a:pPr>
            <a:r>
              <a:rPr sz="2600">
                <a:solidFill>
                  <a:srgbClr val="3048FF"/>
                </a:solidFill>
              </a:rPr>
              <a:t>ask the .com guy... (here’s his IP)</a:t>
            </a:r>
          </a:p>
        </p:txBody>
      </p:sp>
      <p:sp>
        <p:nvSpPr>
          <p:cNvPr id="124" name="Shape 124"/>
          <p:cNvSpPr/>
          <p:nvPr/>
        </p:nvSpPr>
        <p:spPr>
          <a:xfrm>
            <a:off x="5245100" y="4140200"/>
            <a:ext cx="4279900" cy="390276"/>
          </a:xfrm>
          <a:custGeom>
            <a:avLst/>
            <a:gdLst/>
            <a:ahLst/>
            <a:cxnLst>
              <a:cxn ang="0">
                <a:pos x="wd2" y="hd2"/>
              </a:cxn>
              <a:cxn ang="5400000">
                <a:pos x="wd2" y="hd2"/>
              </a:cxn>
              <a:cxn ang="10800000">
                <a:pos x="wd2" y="hd2"/>
              </a:cxn>
              <a:cxn ang="16200000">
                <a:pos x="wd2" y="hd2"/>
              </a:cxn>
            </a:cxnLst>
            <a:rect l="0" t="0" r="r" b="b"/>
            <a:pathLst>
              <a:path w="21600" h="11063" extrusionOk="0">
                <a:moveTo>
                  <a:pt x="0" y="4320"/>
                </a:moveTo>
                <a:cubicBezTo>
                  <a:pt x="5961" y="5040"/>
                  <a:pt x="14421" y="21600"/>
                  <a:pt x="21600" y="0"/>
                </a:cubicBezTo>
              </a:path>
            </a:pathLst>
          </a:custGeom>
          <a:ln w="63500" cap="rnd">
            <a:solidFill>
              <a:srgbClr val="CD1C00"/>
            </a:solidFill>
            <a:custDash>
              <a:ds d="100000" sp="200000"/>
            </a:custDash>
            <a:miter lim="400000"/>
            <a:tailEnd type="triangle"/>
          </a:ln>
          <a:extLst>
            <a:ext uri="{C572A759-6A51-4108-AA02-DFA0A04FC94B}">
              <ma14:wrappingTextBoxFlag xmlns:ma14="http://schemas.microsoft.com/office/mac/drawingml/2011/main" val="1"/>
            </a:ext>
          </a:extLst>
        </p:spPr>
        <p:txBody>
          <a:bodyPr lIns="0" tIns="0" rIns="0" bIns="0" anchor="ctr"/>
          <a:lstStyle/>
          <a:p>
            <a:pPr lvl="0">
              <a:defRPr sz="1800"/>
            </a:pPr>
            <a:r>
              <a:rPr sz="4200"/>
              <a:t>`</a:t>
            </a:r>
          </a:p>
        </p:txBody>
      </p:sp>
      <p:sp>
        <p:nvSpPr>
          <p:cNvPr id="125" name="Shape 125"/>
          <p:cNvSpPr/>
          <p:nvPr/>
        </p:nvSpPr>
        <p:spPr>
          <a:xfrm>
            <a:off x="5392123" y="4419600"/>
            <a:ext cx="3947233" cy="482600"/>
          </a:xfrm>
          <a:prstGeom prst="rect">
            <a:avLst/>
          </a:prstGeom>
          <a:solidFill>
            <a:srgbClr val="FFFFFF">
              <a:alpha val="72000"/>
            </a:srgbClr>
          </a:solidFill>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600">
                <a:solidFill>
                  <a:srgbClr val="3048FF"/>
                </a:solidFill>
              </a:defRPr>
            </a:lvl1pPr>
          </a:lstStyle>
          <a:p>
            <a:pPr lvl="0">
              <a:defRPr sz="1800">
                <a:solidFill>
                  <a:srgbClr val="000000"/>
                </a:solidFill>
              </a:defRPr>
            </a:pPr>
            <a:r>
              <a:rPr sz="2600">
                <a:solidFill>
                  <a:srgbClr val="3048FF"/>
                </a:solidFill>
              </a:rPr>
              <a:t>ask the google.com guy... (IP)</a:t>
            </a:r>
          </a:p>
        </p:txBody>
      </p:sp>
      <p:sp>
        <p:nvSpPr>
          <p:cNvPr id="126" name="Shape 126"/>
          <p:cNvSpPr/>
          <p:nvPr/>
        </p:nvSpPr>
        <p:spPr>
          <a:xfrm>
            <a:off x="5245100" y="4521200"/>
            <a:ext cx="3568700" cy="2667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149" y="206"/>
                  <a:pt x="14759" y="14297"/>
                  <a:pt x="21600" y="21600"/>
                </a:cubicBezTo>
              </a:path>
            </a:pathLst>
          </a:custGeom>
          <a:ln w="63500" cap="rnd">
            <a:solidFill>
              <a:srgbClr val="CD1C00"/>
            </a:solidFill>
            <a:custDash>
              <a:ds d="100000" sp="200000"/>
            </a:custDash>
            <a:miter lim="400000"/>
            <a:tailEnd type="triangle"/>
          </a:ln>
          <a:extLst>
            <a:ext uri="{C572A759-6A51-4108-AA02-DFA0A04FC94B}">
              <ma14:wrappingTextBoxFlag xmlns:ma14="http://schemas.microsoft.com/office/mac/drawingml/2011/main" val="1"/>
            </a:ext>
          </a:extLst>
        </p:spPr>
        <p:txBody>
          <a:bodyPr lIns="0" tIns="0" rIns="0" bIns="0" anchor="ctr"/>
          <a:lstStyle/>
          <a:p>
            <a:pPr lvl="0">
              <a:defRPr sz="1800"/>
            </a:pPr>
            <a:r>
              <a:rPr sz="4200"/>
              <a:t>`</a:t>
            </a:r>
          </a:p>
        </p:txBody>
      </p:sp>
      <p:sp>
        <p:nvSpPr>
          <p:cNvPr id="127" name="Shape 127"/>
          <p:cNvSpPr/>
          <p:nvPr/>
        </p:nvSpPr>
        <p:spPr>
          <a:xfrm>
            <a:off x="5961750" y="6578600"/>
            <a:ext cx="2147579"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solidFill>
                  <a:srgbClr val="3048FF"/>
                </a:solidFill>
              </a:defRPr>
            </a:lvl1pPr>
          </a:lstStyle>
          <a:p>
            <a:pPr lvl="0">
              <a:defRPr sz="1800">
                <a:solidFill>
                  <a:srgbClr val="000000"/>
                </a:solidFill>
              </a:defRPr>
            </a:pPr>
            <a:r>
              <a:rPr sz="2600">
                <a:solidFill>
                  <a:srgbClr val="3048FF"/>
                </a:solidFill>
              </a:rPr>
              <a:t>66.233.169.103</a:t>
            </a:r>
          </a:p>
        </p:txBody>
      </p:sp>
      <p:sp>
        <p:nvSpPr>
          <p:cNvPr id="128" name="Shape 128"/>
          <p:cNvSpPr/>
          <p:nvPr/>
        </p:nvSpPr>
        <p:spPr>
          <a:xfrm>
            <a:off x="7937500" y="5892800"/>
            <a:ext cx="3490950"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600">
                <a:solidFill>
                  <a:srgbClr val="CD1C00"/>
                </a:solidFill>
              </a:rPr>
              <a:t>who is </a:t>
            </a:r>
            <a:r>
              <a:rPr sz="2600" u="sng">
                <a:solidFill>
                  <a:srgbClr val="CD1C00"/>
                </a:solidFill>
                <a:hlinkClick r:id="rId4"/>
              </a:rPr>
              <a:t>www.google.com</a:t>
            </a:r>
            <a:r>
              <a:rPr sz="2600">
                <a:solidFill>
                  <a:srgbClr val="CD1C00"/>
                </a:solidFill>
              </a:rPr>
              <a:t>?</a:t>
            </a:r>
          </a:p>
        </p:txBody>
      </p:sp>
      <p:sp>
        <p:nvSpPr>
          <p:cNvPr id="129" name="Shape 129"/>
          <p:cNvSpPr/>
          <p:nvPr/>
        </p:nvSpPr>
        <p:spPr>
          <a:xfrm>
            <a:off x="1143000" y="4686300"/>
            <a:ext cx="10934700" cy="3695700"/>
          </a:xfrm>
          <a:prstGeom prst="rect">
            <a:avLst/>
          </a:prstGeom>
          <a:solidFill>
            <a:srgbClr val="FFE8B9">
              <a:alpha val="89000"/>
            </a:srgbClr>
          </a:solidFill>
          <a:ln w="12700">
            <a:solidFill/>
            <a:miter lim="400000"/>
          </a:ln>
          <a:extLst>
            <a:ext uri="{C572A759-6A51-4108-AA02-DFA0A04FC94B}">
              <ma14:wrappingTextBoxFlag xmlns:ma14="http://schemas.microsoft.com/office/mac/drawingml/2011/main" val="1"/>
            </a:ext>
          </a:extLst>
        </p:spPr>
        <p:txBody>
          <a:bodyPr lIns="190500" tIns="190500" rIns="190500" bIns="190500" anchor="ctr"/>
          <a:lstStyle/>
          <a:p>
            <a:pPr lvl="0" algn="l">
              <a:defRPr sz="1800"/>
            </a:pPr>
            <a:r>
              <a:rPr sz="4000">
                <a:effectLst>
                  <a:outerShdw blurRad="38100" dist="12700" dir="5400000" rotWithShape="0">
                    <a:srgbClr val="000000">
                      <a:alpha val="50000"/>
                    </a:srgbClr>
                  </a:outerShdw>
                </a:effectLst>
              </a:rPr>
              <a:t>Decentralized - </a:t>
            </a:r>
            <a:r>
              <a:rPr sz="3600">
                <a:effectLst>
                  <a:outerShdw blurRad="38100" dist="12700" dir="5400000" rotWithShape="0">
                    <a:srgbClr val="000000">
                      <a:alpha val="50000"/>
                    </a:srgbClr>
                  </a:outerShdw>
                </a:effectLst>
              </a:rPr>
              <a:t>admins update own domains without coordinating with other domains</a:t>
            </a:r>
            <a:endParaRPr sz="4000">
              <a:effectLst>
                <a:outerShdw blurRad="38100" dist="12700" dir="5400000" rotWithShape="0">
                  <a:srgbClr val="000000">
                    <a:alpha val="50000"/>
                  </a:srgbClr>
                </a:outerShdw>
              </a:effectLst>
            </a:endParaRPr>
          </a:p>
          <a:p>
            <a:pPr lvl="0" algn="l">
              <a:spcBef>
                <a:spcPts val="900"/>
              </a:spcBef>
              <a:defRPr sz="1800"/>
            </a:pPr>
            <a:r>
              <a:rPr sz="4000">
                <a:effectLst>
                  <a:outerShdw blurRad="38100" dist="12700" dir="5400000" rotWithShape="0">
                    <a:srgbClr val="000000">
                      <a:alpha val="50000"/>
                    </a:srgbClr>
                  </a:outerShdw>
                </a:effectLst>
              </a:rPr>
              <a:t>Scalable - used for hundreds of millions of domains</a:t>
            </a:r>
          </a:p>
          <a:p>
            <a:pPr lvl="0" algn="l">
              <a:defRPr sz="1800"/>
            </a:pPr>
            <a:endParaRPr sz="4000">
              <a:effectLst>
                <a:outerShdw blurRad="38100" dist="12700" dir="5400000" rotWithShape="0">
                  <a:srgbClr val="000000">
                    <a:alpha val="50000"/>
                  </a:srgbClr>
                </a:outerShdw>
              </a:effectLst>
            </a:endParaRPr>
          </a:p>
          <a:p>
            <a:pPr lvl="0" algn="l">
              <a:defRPr sz="1800"/>
            </a:pPr>
            <a:r>
              <a:rPr sz="4000">
                <a:effectLst>
                  <a:outerShdw blurRad="38100" dist="12700" dir="5400000" rotWithShape="0">
                    <a:srgbClr val="000000">
                      <a:alpha val="50000"/>
                    </a:srgbClr>
                  </a:outerShdw>
                </a:effectLst>
              </a:rPr>
              <a:t>Robust - handles load and failures well</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1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11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3" nodeType="clickEffect">
                                  <p:stCondLst>
                                    <p:cond delay="0"/>
                                  </p:stCondLst>
                                  <p:iterate>
                                    <p:tmAbs val="0"/>
                                  </p:iterate>
                                  <p:childTnLst>
                                    <p:set>
                                      <p:cBhvr>
                                        <p:cTn id="13" fill="hold"/>
                                        <p:tgtEl>
                                          <p:spTgt spid="11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9" presetClass="exit" presetSubtype="0" fill="hold" grpId="4" nodeType="clickEffect">
                                  <p:stCondLst>
                                    <p:cond delay="0"/>
                                  </p:stCondLst>
                                  <p:iterate>
                                    <p:tmAbs val="0"/>
                                  </p:iterate>
                                  <p:childTnLst>
                                    <p:animEffect transition="out" filter="dissolve">
                                      <p:cBhvr>
                                        <p:cTn id="17" dur="500" fill="hold"/>
                                        <p:tgtEl>
                                          <p:spTgt spid="114"/>
                                        </p:tgtEl>
                                      </p:cBhvr>
                                    </p:animEffect>
                                    <p:set>
                                      <p:cBhvr>
                                        <p:cTn id="18" fill="hold">
                                          <p:stCondLst>
                                            <p:cond delay="499"/>
                                          </p:stCondLst>
                                        </p:cTn>
                                        <p:tgtEl>
                                          <p:spTgt spid="114"/>
                                        </p:tgtEl>
                                        <p:attrNameLst>
                                          <p:attrName>style.visibility</p:attrName>
                                        </p:attrNameLst>
                                      </p:cBhvr>
                                      <p:to>
                                        <p:strVal val="hidden"/>
                                      </p:to>
                                    </p:set>
                                  </p:childTnLst>
                                </p:cTn>
                              </p:par>
                            </p:childTnLst>
                          </p:cTn>
                        </p:par>
                        <p:par>
                          <p:cTn id="19" fill="hold">
                            <p:stCondLst>
                              <p:cond delay="500"/>
                            </p:stCondLst>
                            <p:childTnLst>
                              <p:par>
                                <p:cTn id="20" presetID="9" presetClass="exit" presetSubtype="0" fill="hold" grpId="5" nodeType="afterEffect">
                                  <p:stCondLst>
                                    <p:cond delay="0"/>
                                  </p:stCondLst>
                                  <p:iterate>
                                    <p:tmAbs val="0"/>
                                  </p:iterate>
                                  <p:childTnLst>
                                    <p:animEffect transition="out" filter="dissolve">
                                      <p:cBhvr>
                                        <p:cTn id="21" dur="500" fill="hold"/>
                                        <p:tgtEl>
                                          <p:spTgt spid="115"/>
                                        </p:tgtEl>
                                      </p:cBhvr>
                                    </p:animEffect>
                                    <p:set>
                                      <p:cBhvr>
                                        <p:cTn id="22" fill="hold">
                                          <p:stCondLst>
                                            <p:cond delay="499"/>
                                          </p:stCondLst>
                                        </p:cTn>
                                        <p:tgtEl>
                                          <p:spTgt spid="115"/>
                                        </p:tgtEl>
                                        <p:attrNameLst>
                                          <p:attrName>style.visibility</p:attrName>
                                        </p:attrNameLst>
                                      </p:cBhvr>
                                      <p:to>
                                        <p:strVal val="hidden"/>
                                      </p:to>
                                    </p:set>
                                  </p:childTnLst>
                                </p:cTn>
                              </p:par>
                            </p:childTnLst>
                          </p:cTn>
                        </p:par>
                        <p:par>
                          <p:cTn id="23" fill="hold">
                            <p:stCondLst>
                              <p:cond delay="1000"/>
                            </p:stCondLst>
                            <p:childTnLst>
                              <p:par>
                                <p:cTn id="24" presetID="9" presetClass="exit" presetSubtype="0" fill="hold" grpId="6" nodeType="afterEffect">
                                  <p:stCondLst>
                                    <p:cond delay="0"/>
                                  </p:stCondLst>
                                  <p:iterate>
                                    <p:tmAbs val="0"/>
                                  </p:iterate>
                                  <p:childTnLst>
                                    <p:animEffect transition="out" filter="dissolve">
                                      <p:cBhvr>
                                        <p:cTn id="25" dur="500" fill="hold"/>
                                        <p:tgtEl>
                                          <p:spTgt spid="116"/>
                                        </p:tgtEl>
                                      </p:cBhvr>
                                    </p:animEffect>
                                    <p:set>
                                      <p:cBhvr>
                                        <p:cTn id="26" fill="hold">
                                          <p:stCondLst>
                                            <p:cond delay="499"/>
                                          </p:stCondLst>
                                        </p:cTn>
                                        <p:tgtEl>
                                          <p:spTgt spid="116"/>
                                        </p:tgtEl>
                                        <p:attrNameLst>
                                          <p:attrName>style.visibility</p:attrName>
                                        </p:attrNameLst>
                                      </p:cBhvr>
                                      <p:to>
                                        <p:strVal val="hidden"/>
                                      </p:to>
                                    </p:set>
                                  </p:childTnLst>
                                </p:cTn>
                              </p:par>
                            </p:childTnLst>
                          </p:cTn>
                        </p:par>
                        <p:par>
                          <p:cTn id="27" fill="hold">
                            <p:stCondLst>
                              <p:cond delay="1500"/>
                            </p:stCondLst>
                            <p:childTnLst>
                              <p:par>
                                <p:cTn id="28" presetID="9" presetClass="entr" presetSubtype="0" fill="hold" grpId="7" nodeType="afterEffect">
                                  <p:stCondLst>
                                    <p:cond delay="500"/>
                                  </p:stCondLst>
                                  <p:iterate>
                                    <p:tmAbs val="0"/>
                                  </p:iterate>
                                  <p:childTnLst>
                                    <p:set>
                                      <p:cBhvr>
                                        <p:cTn id="29" fill="hold"/>
                                        <p:tgtEl>
                                          <p:spTgt spid="120"/>
                                        </p:tgtEl>
                                        <p:attrNameLst>
                                          <p:attrName>style.visibility</p:attrName>
                                        </p:attrNameLst>
                                      </p:cBhvr>
                                      <p:to>
                                        <p:strVal val="visible"/>
                                      </p:to>
                                    </p:set>
                                    <p:animEffect transition="in" filter="dissolve">
                                      <p:cBhvr>
                                        <p:cTn id="30" dur="500"/>
                                        <p:tgtEl>
                                          <p:spTgt spid="120"/>
                                        </p:tgtEl>
                                      </p:cBhvr>
                                    </p:animEffect>
                                  </p:childTnLst>
                                </p:cTn>
                              </p:par>
                            </p:childTnLst>
                          </p:cTn>
                        </p:par>
                        <p:par>
                          <p:cTn id="31" fill="hold">
                            <p:stCondLst>
                              <p:cond delay="2500"/>
                            </p:stCondLst>
                            <p:childTnLst>
                              <p:par>
                                <p:cTn id="32" presetID="9" presetClass="entr" presetSubtype="0" fill="hold" grpId="8" nodeType="afterEffect">
                                  <p:stCondLst>
                                    <p:cond delay="0"/>
                                  </p:stCondLst>
                                  <p:iterate>
                                    <p:tmAbs val="0"/>
                                  </p:iterate>
                                  <p:childTnLst>
                                    <p:set>
                                      <p:cBhvr>
                                        <p:cTn id="33" fill="hold"/>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3000"/>
                            </p:stCondLst>
                            <p:childTnLst>
                              <p:par>
                                <p:cTn id="36" presetID="9" presetClass="entr" presetSubtype="0" fill="hold" grpId="9" nodeType="afterEffect">
                                  <p:stCondLst>
                                    <p:cond delay="0"/>
                                  </p:stCondLst>
                                  <p:iterate>
                                    <p:tmAbs val="0"/>
                                  </p:iterate>
                                  <p:childTnLst>
                                    <p:set>
                                      <p:cBhvr>
                                        <p:cTn id="37" fill="hold"/>
                                        <p:tgtEl>
                                          <p:spTgt spid="122"/>
                                        </p:tgtEl>
                                        <p:attrNameLst>
                                          <p:attrName>style.visibility</p:attrName>
                                        </p:attrNameLst>
                                      </p:cBhvr>
                                      <p:to>
                                        <p:strVal val="visible"/>
                                      </p:to>
                                    </p:set>
                                    <p:animEffect transition="in" filter="dissolve">
                                      <p:cBhvr>
                                        <p:cTn id="38" dur="500"/>
                                        <p:tgtEl>
                                          <p:spTgt spid="122"/>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0" nodeType="clickEffect">
                                  <p:stCondLst>
                                    <p:cond delay="0"/>
                                  </p:stCondLst>
                                  <p:iterate>
                                    <p:tmAbs val="0"/>
                                  </p:iterate>
                                  <p:childTnLst>
                                    <p:set>
                                      <p:cBhvr>
                                        <p:cTn id="42" fill="hold"/>
                                        <p:tgtEl>
                                          <p:spTgt spid="1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1" nodeType="clickEffect">
                                  <p:stCondLst>
                                    <p:cond delay="0"/>
                                  </p:stCondLst>
                                  <p:iterate>
                                    <p:tmAbs val="0"/>
                                  </p:iterate>
                                  <p:childTnLst>
                                    <p:set>
                                      <p:cBhvr>
                                        <p:cTn id="46" fill="hold"/>
                                        <p:tgtEl>
                                          <p:spTgt spid="117"/>
                                        </p:tgtEl>
                                        <p:attrNameLst>
                                          <p:attrName>style.visibility</p:attrName>
                                        </p:attrNameLst>
                                      </p:cBhvr>
                                      <p:to>
                                        <p:strVal val="visible"/>
                                      </p:to>
                                    </p:set>
                                  </p:childTnLst>
                                </p:cTn>
                              </p:par>
                            </p:childTnLst>
                          </p:cTn>
                        </p:par>
                        <p:par>
                          <p:cTn id="47" fill="hold">
                            <p:stCondLst>
                              <p:cond delay="0"/>
                            </p:stCondLst>
                            <p:childTnLst>
                              <p:par>
                                <p:cTn id="48" presetID="1" presetClass="entr" presetSubtype="0" fill="hold" grpId="12" nodeType="afterEffect">
                                  <p:stCondLst>
                                    <p:cond delay="0"/>
                                  </p:stCondLst>
                                  <p:iterate>
                                    <p:tmAbs val="0"/>
                                  </p:iterate>
                                  <p:childTnLst>
                                    <p:set>
                                      <p:cBhvr>
                                        <p:cTn id="49" fill="hold"/>
                                        <p:tgtEl>
                                          <p:spTgt spid="118"/>
                                        </p:tgtEl>
                                        <p:attrNameLst>
                                          <p:attrName>style.visibility</p:attrName>
                                        </p:attrNameLst>
                                      </p:cBhvr>
                                      <p:to>
                                        <p:strVal val="visible"/>
                                      </p:to>
                                    </p:set>
                                  </p:childTnLst>
                                </p:cTn>
                              </p:par>
                            </p:childTnLst>
                          </p:cTn>
                        </p:par>
                        <p:par>
                          <p:cTn id="50" fill="hold">
                            <p:stCondLst>
                              <p:cond delay="0"/>
                            </p:stCondLst>
                            <p:childTnLst>
                              <p:par>
                                <p:cTn id="51" presetID="1" presetClass="entr" presetSubtype="0" fill="hold" grpId="13" nodeType="afterEffect">
                                  <p:stCondLst>
                                    <p:cond delay="0"/>
                                  </p:stCondLst>
                                  <p:iterate>
                                    <p:tmAbs val="0"/>
                                  </p:iterate>
                                  <p:childTnLst>
                                    <p:set>
                                      <p:cBhvr>
                                        <p:cTn id="52" fill="hold"/>
                                        <p:tgtEl>
                                          <p:spTgt spid="124"/>
                                        </p:tgtEl>
                                        <p:attrNameLst>
                                          <p:attrName>style.visibility</p:attrName>
                                        </p:attrNameLst>
                                      </p:cBhvr>
                                      <p:to>
                                        <p:strVal val="visible"/>
                                      </p:to>
                                    </p:set>
                                  </p:childTnLst>
                                </p:cTn>
                              </p:par>
                            </p:childTnLst>
                          </p:cTn>
                        </p:par>
                        <p:par>
                          <p:cTn id="53" fill="hold">
                            <p:stCondLst>
                              <p:cond delay="0"/>
                            </p:stCondLst>
                            <p:childTnLst>
                              <p:par>
                                <p:cTn id="54" presetID="1" presetClass="entr" presetSubtype="0" fill="hold" grpId="14" nodeType="afterEffect">
                                  <p:stCondLst>
                                    <p:cond delay="0"/>
                                  </p:stCondLst>
                                  <p:iterate>
                                    <p:tmAbs val="0"/>
                                  </p:iterate>
                                  <p:childTnLst>
                                    <p:set>
                                      <p:cBhvr>
                                        <p:cTn id="55" fill="hold"/>
                                        <p:tgtEl>
                                          <p:spTgt spid="12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15" nodeType="clickEffect">
                                  <p:stCondLst>
                                    <p:cond delay="0"/>
                                  </p:stCondLst>
                                  <p:iterate>
                                    <p:tmAbs val="0"/>
                                  </p:iterate>
                                  <p:childTnLst>
                                    <p:set>
                                      <p:cBhvr>
                                        <p:cTn id="59" fill="hold"/>
                                        <p:tgtEl>
                                          <p:spTgt spid="119"/>
                                        </p:tgtEl>
                                        <p:attrNameLst>
                                          <p:attrName>style.visibility</p:attrName>
                                        </p:attrNameLst>
                                      </p:cBhvr>
                                      <p:to>
                                        <p:strVal val="visible"/>
                                      </p:to>
                                    </p:set>
                                  </p:childTnLst>
                                </p:cTn>
                              </p:par>
                            </p:childTnLst>
                          </p:cTn>
                        </p:par>
                        <p:par>
                          <p:cTn id="60" fill="hold">
                            <p:stCondLst>
                              <p:cond delay="0"/>
                            </p:stCondLst>
                            <p:childTnLst>
                              <p:par>
                                <p:cTn id="61" presetID="9" presetClass="entr" presetSubtype="0" fill="hold" grpId="16" nodeType="afterEffect">
                                  <p:stCondLst>
                                    <p:cond delay="0"/>
                                  </p:stCondLst>
                                  <p:iterate>
                                    <p:tmAbs val="0"/>
                                  </p:iterate>
                                  <p:childTnLst>
                                    <p:set>
                                      <p:cBhvr>
                                        <p:cTn id="62" fill="hold"/>
                                        <p:tgtEl>
                                          <p:spTgt spid="126"/>
                                        </p:tgtEl>
                                        <p:attrNameLst>
                                          <p:attrName>style.visibility</p:attrName>
                                        </p:attrNameLst>
                                      </p:cBhvr>
                                      <p:to>
                                        <p:strVal val="visible"/>
                                      </p:to>
                                    </p:set>
                                    <p:animEffect transition="in" filter="dissolve">
                                      <p:cBhvr>
                                        <p:cTn id="63" dur="500"/>
                                        <p:tgtEl>
                                          <p:spTgt spid="126"/>
                                        </p:tgtEl>
                                      </p:cBhvr>
                                    </p:animEffect>
                                  </p:childTnLst>
                                </p:cTn>
                              </p:par>
                            </p:childTnLst>
                          </p:cTn>
                        </p:par>
                        <p:par>
                          <p:cTn id="64" fill="hold">
                            <p:stCondLst>
                              <p:cond delay="500"/>
                            </p:stCondLst>
                            <p:childTnLst>
                              <p:par>
                                <p:cTn id="65" presetID="9" presetClass="entr" presetSubtype="0" fill="hold" grpId="17" nodeType="afterEffect">
                                  <p:stCondLst>
                                    <p:cond delay="0"/>
                                  </p:stCondLst>
                                  <p:iterate>
                                    <p:tmAbs val="0"/>
                                  </p:iterate>
                                  <p:childTnLst>
                                    <p:set>
                                      <p:cBhvr>
                                        <p:cTn id="66" fill="hold"/>
                                        <p:tgtEl>
                                          <p:spTgt spid="128"/>
                                        </p:tgtEl>
                                        <p:attrNameLst>
                                          <p:attrName>style.visibility</p:attrName>
                                        </p:attrNameLst>
                                      </p:cBhvr>
                                      <p:to>
                                        <p:strVal val="visible"/>
                                      </p:to>
                                    </p:set>
                                    <p:animEffect transition="in" filter="dissolve">
                                      <p:cBhvr>
                                        <p:cTn id="67" dur="500"/>
                                        <p:tgtEl>
                                          <p:spTgt spid="128"/>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18" nodeType="clickEffect">
                                  <p:stCondLst>
                                    <p:cond delay="0"/>
                                  </p:stCondLst>
                                  <p:iterate>
                                    <p:tmAbs val="0"/>
                                  </p:iterate>
                                  <p:childTnLst>
                                    <p:set>
                                      <p:cBhvr>
                                        <p:cTn id="71" fill="hold"/>
                                        <p:tgtEl>
                                          <p:spTgt spid="127"/>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9" presetClass="entr" presetSubtype="0" fill="hold" grpId="19" nodeType="clickEffect">
                                  <p:stCondLst>
                                    <p:cond delay="0"/>
                                  </p:stCondLst>
                                  <p:iterate>
                                    <p:tmAbs val="0"/>
                                  </p:iterate>
                                  <p:childTnLst>
                                    <p:set>
                                      <p:cBhvr>
                                        <p:cTn id="75" fill="hold"/>
                                        <p:tgtEl>
                                          <p:spTgt spid="129"/>
                                        </p:tgtEl>
                                        <p:attrNameLst>
                                          <p:attrName>style.visibility</p:attrName>
                                        </p:attrNameLst>
                                      </p:cBhvr>
                                      <p:to>
                                        <p:strVal val="visible"/>
                                      </p:to>
                                    </p:set>
                                    <p:animEffect transition="in" filter="dissolve">
                                      <p:cBhvr>
                                        <p:cTn id="76"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1" animBg="1" advAuto="0"/>
      <p:bldP spid="114" grpId="4" animBg="1" advAuto="0"/>
      <p:bldP spid="115" grpId="2" animBg="1" advAuto="0"/>
      <p:bldP spid="115" grpId="5" animBg="1" advAuto="0"/>
      <p:bldP spid="116" grpId="3" animBg="1" advAuto="0"/>
      <p:bldP spid="116" grpId="6" animBg="1" advAuto="0"/>
      <p:bldP spid="117" grpId="11" animBg="1" advAuto="0"/>
      <p:bldP spid="118" grpId="12" animBg="1" advAuto="0"/>
      <p:bldP spid="119" grpId="15" animBg="1" advAuto="0"/>
      <p:bldP spid="120" grpId="7" animBg="1" advAuto="0"/>
      <p:bldP spid="121" grpId="8" animBg="1" advAuto="0"/>
      <p:bldP spid="122" grpId="9" animBg="1" advAuto="0"/>
      <p:bldP spid="123" grpId="10" animBg="1" advAuto="0"/>
      <p:bldP spid="124" grpId="13" animBg="1" advAuto="0"/>
      <p:bldP spid="125" grpId="14" animBg="1" advAuto="0"/>
      <p:bldP spid="126" grpId="16" animBg="1" advAuto="0"/>
      <p:bldP spid="127" grpId="18" animBg="1" advAuto="0"/>
      <p:bldP spid="128" grpId="17" animBg="1" advAuto="0"/>
      <p:bldP spid="129" grpId="19"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a:spLocks noGrp="1"/>
          </p:cNvSpPr>
          <p:nvPr>
            <p:ph type="title"/>
          </p:nvPr>
        </p:nvSpPr>
        <p:spPr>
          <a:prstGeom prst="rect">
            <a:avLst/>
          </a:prstGeom>
        </p:spPr>
        <p:txBody>
          <a:bodyPr/>
          <a:lstStyle/>
          <a:p>
            <a:pPr lvl="0">
              <a:defRPr sz="1800"/>
            </a:pPr>
            <a:r>
              <a:rPr sz="8400"/>
              <a:t>But there’s more...</a:t>
            </a:r>
          </a:p>
        </p:txBody>
      </p:sp>
      <p:sp>
        <p:nvSpPr>
          <p:cNvPr id="132" name="Shape 132"/>
          <p:cNvSpPr/>
          <p:nvPr/>
        </p:nvSpPr>
        <p:spPr>
          <a:xfrm>
            <a:off x="2819400" y="5308600"/>
            <a:ext cx="6934956" cy="1"/>
          </a:xfrm>
          <a:prstGeom prst="line">
            <a:avLst/>
          </a:prstGeom>
          <a:ln w="38100">
            <a:solidFill/>
            <a:miter lim="400000"/>
          </a:ln>
        </p:spPr>
        <p:txBody>
          <a:bodyPr lIns="0" tIns="0" rIns="0" bIns="0"/>
          <a:lstStyle/>
          <a:p>
            <a:pPr lvl="0" algn="l" defTabSz="457200">
              <a:defRPr sz="1200">
                <a:latin typeface="Helvetica"/>
                <a:ea typeface="Helvetica"/>
                <a:cs typeface="Helvetica"/>
                <a:sym typeface="Helvetica"/>
              </a:defRPr>
            </a:pPr>
            <a:endParaRPr/>
          </a:p>
        </p:txBody>
      </p:sp>
      <p:pic>
        <p:nvPicPr>
          <p:cNvPr id="133" name="Computer5.png"/>
          <p:cNvPicPr/>
          <p:nvPr/>
        </p:nvPicPr>
        <p:blipFill>
          <a:blip r:embed="rId2">
            <a:extLst/>
          </a:blip>
          <a:stretch>
            <a:fillRect/>
          </a:stretch>
        </p:blipFill>
        <p:spPr>
          <a:xfrm>
            <a:off x="1727200" y="4651375"/>
            <a:ext cx="1238250" cy="1089025"/>
          </a:xfrm>
          <a:prstGeom prst="rect">
            <a:avLst/>
          </a:prstGeom>
          <a:ln w="12700">
            <a:miter lim="400000"/>
          </a:ln>
        </p:spPr>
      </p:pic>
      <p:pic>
        <p:nvPicPr>
          <p:cNvPr id="134" name="cloud1.png"/>
          <p:cNvPicPr/>
          <p:nvPr/>
        </p:nvPicPr>
        <p:blipFill>
          <a:blip r:embed="rId3">
            <a:extLst/>
          </a:blip>
          <a:stretch>
            <a:fillRect/>
          </a:stretch>
        </p:blipFill>
        <p:spPr>
          <a:xfrm>
            <a:off x="4724400" y="4419600"/>
            <a:ext cx="3251200" cy="2438400"/>
          </a:xfrm>
          <a:prstGeom prst="rect">
            <a:avLst/>
          </a:prstGeom>
          <a:ln w="12700">
            <a:miter lim="400000"/>
          </a:ln>
        </p:spPr>
      </p:pic>
      <p:sp>
        <p:nvSpPr>
          <p:cNvPr id="135" name="Shape 135"/>
          <p:cNvSpPr/>
          <p:nvPr/>
        </p:nvSpPr>
        <p:spPr>
          <a:xfrm>
            <a:off x="3557897" y="4095750"/>
            <a:ext cx="3490951"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600">
                <a:solidFill>
                  <a:srgbClr val="CD1C00"/>
                </a:solidFill>
              </a:rPr>
              <a:t>who is </a:t>
            </a:r>
            <a:r>
              <a:rPr sz="2600" u="sng">
                <a:solidFill>
                  <a:srgbClr val="CD1C00"/>
                </a:solidFill>
                <a:hlinkClick r:id="rId4"/>
              </a:rPr>
              <a:t>www.google.com</a:t>
            </a:r>
            <a:r>
              <a:rPr sz="2600">
                <a:solidFill>
                  <a:srgbClr val="CD1C00"/>
                </a:solidFill>
              </a:rPr>
              <a:t>?</a:t>
            </a:r>
          </a:p>
        </p:txBody>
      </p:sp>
      <p:sp>
        <p:nvSpPr>
          <p:cNvPr id="136" name="Shape 136"/>
          <p:cNvSpPr/>
          <p:nvPr/>
        </p:nvSpPr>
        <p:spPr>
          <a:xfrm>
            <a:off x="8220019" y="7435850"/>
            <a:ext cx="4660901" cy="609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a:lvl1pPr>
          </a:lstStyle>
          <a:p>
            <a:pPr lvl="0">
              <a:defRPr sz="1800"/>
            </a:pPr>
            <a:r>
              <a:rPr sz="3500"/>
              <a:t>google.com DNS server</a:t>
            </a:r>
          </a:p>
        </p:txBody>
      </p:sp>
      <p:sp>
        <p:nvSpPr>
          <p:cNvPr id="137" name="Shape 137"/>
          <p:cNvSpPr/>
          <p:nvPr/>
        </p:nvSpPr>
        <p:spPr>
          <a:xfrm>
            <a:off x="5118100" y="4673600"/>
            <a:ext cx="3568700" cy="2667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149" y="206"/>
                  <a:pt x="14759" y="14297"/>
                  <a:pt x="21600" y="21600"/>
                </a:cubicBezTo>
              </a:path>
            </a:pathLst>
          </a:custGeom>
          <a:ln w="63500" cap="rnd">
            <a:solidFill>
              <a:srgbClr val="CD1C00"/>
            </a:solidFill>
            <a:custDash>
              <a:ds d="100000" sp="200000"/>
            </a:custDash>
            <a:miter lim="400000"/>
            <a:tailEnd type="triangle"/>
          </a:ln>
          <a:extLst>
            <a:ext uri="{C572A759-6A51-4108-AA02-DFA0A04FC94B}">
              <ma14:wrappingTextBoxFlag xmlns:ma14="http://schemas.microsoft.com/office/mac/drawingml/2011/main" val="1"/>
            </a:ext>
          </a:extLst>
        </p:spPr>
        <p:txBody>
          <a:bodyPr lIns="0" tIns="0" rIns="0" bIns="0" anchor="ctr"/>
          <a:lstStyle/>
          <a:p>
            <a:pPr lvl="0">
              <a:defRPr sz="1800"/>
            </a:pPr>
            <a:r>
              <a:rPr sz="4200"/>
              <a:t>`</a:t>
            </a:r>
          </a:p>
        </p:txBody>
      </p:sp>
      <p:sp>
        <p:nvSpPr>
          <p:cNvPr id="138" name="Shape 138"/>
          <p:cNvSpPr/>
          <p:nvPr/>
        </p:nvSpPr>
        <p:spPr>
          <a:xfrm>
            <a:off x="232517" y="5638989"/>
            <a:ext cx="3690113" cy="7489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dirty="0" smtClean="0"/>
              <a:t>128.2</a:t>
            </a:r>
            <a:r>
              <a:rPr lang="en-US" sz="4200" dirty="0" smtClean="0"/>
              <a:t>37</a:t>
            </a:r>
            <a:r>
              <a:rPr sz="4200" dirty="0" smtClean="0"/>
              <a:t>.</a:t>
            </a:r>
            <a:r>
              <a:rPr lang="en-US" sz="4200" dirty="0" smtClean="0"/>
              <a:t>206</a:t>
            </a:r>
            <a:r>
              <a:rPr sz="4200" dirty="0" smtClean="0"/>
              <a:t>.</a:t>
            </a:r>
            <a:r>
              <a:rPr lang="en-US" sz="4200" dirty="0" smtClean="0"/>
              <a:t>206</a:t>
            </a:r>
            <a:endParaRPr sz="4200" dirty="0"/>
          </a:p>
        </p:txBody>
      </p:sp>
      <p:sp>
        <p:nvSpPr>
          <p:cNvPr id="139" name="Shape 139"/>
          <p:cNvSpPr/>
          <p:nvPr/>
        </p:nvSpPr>
        <p:spPr>
          <a:xfrm>
            <a:off x="8686800" y="2349500"/>
            <a:ext cx="3810000" cy="4000500"/>
          </a:xfrm>
          <a:prstGeom prst="wedgeEllipseCallout">
            <a:avLst>
              <a:gd name="adj1" fmla="val -40667"/>
              <a:gd name="adj2" fmla="val 79524"/>
            </a:avLst>
          </a:prstGeom>
          <a:blipFill>
            <a:blip r:embed="rId5"/>
          </a:blipFill>
          <a:ln w="25400">
            <a:solidFill/>
            <a:miter lim="400000"/>
          </a:ln>
          <a:extLst>
            <a:ext uri="{C572A759-6A51-4108-AA02-DFA0A04FC94B}">
              <ma14:wrappingTextBoxFlag xmlns:ma14="http://schemas.microsoft.com/office/mac/drawingml/2011/main" val="1"/>
            </a:ext>
          </a:extLst>
        </p:spPr>
        <p:txBody>
          <a:bodyPr lIns="50800" tIns="50800" rIns="50800" bIns="50800" anchor="ctr"/>
          <a:lstStyle/>
          <a:p>
            <a:pPr lvl="0">
              <a:defRPr sz="1800"/>
            </a:pPr>
            <a:r>
              <a:rPr sz="2900" dirty="0">
                <a:solidFill>
                  <a:srgbClr val="FFFFFF"/>
                </a:solidFill>
                <a:effectLst>
                  <a:outerShdw blurRad="38100" dist="12700" dir="5400000" rotWithShape="0">
                    <a:srgbClr val="000000">
                      <a:alpha val="50000"/>
                    </a:srgbClr>
                  </a:outerShdw>
                </a:effectLst>
              </a:rPr>
              <a:t>Which google datacenter is </a:t>
            </a:r>
            <a:r>
              <a:rPr sz="2900" dirty="0" smtClean="0">
                <a:solidFill>
                  <a:srgbClr val="FFFFFF"/>
                </a:solidFill>
                <a:effectLst>
                  <a:outerShdw blurRad="38100" dist="12700" dir="5400000" rotWithShape="0">
                    <a:srgbClr val="000000">
                      <a:alpha val="50000"/>
                    </a:srgbClr>
                  </a:outerShdw>
                </a:effectLst>
              </a:rPr>
              <a:t>128.2</a:t>
            </a:r>
            <a:r>
              <a:rPr lang="en-US" sz="2900" dirty="0" smtClean="0">
                <a:solidFill>
                  <a:srgbClr val="FFFFFF"/>
                </a:solidFill>
                <a:effectLst>
                  <a:outerShdw blurRad="38100" dist="12700" dir="5400000" rotWithShape="0">
                    <a:srgbClr val="000000">
                      <a:alpha val="50000"/>
                    </a:srgbClr>
                  </a:outerShdw>
                </a:effectLst>
              </a:rPr>
              <a:t>37</a:t>
            </a:r>
            <a:r>
              <a:rPr sz="2900" dirty="0" smtClean="0">
                <a:solidFill>
                  <a:srgbClr val="FFFFFF"/>
                </a:solidFill>
                <a:effectLst>
                  <a:outerShdw blurRad="38100" dist="12700" dir="5400000" rotWithShape="0">
                    <a:srgbClr val="000000">
                      <a:alpha val="50000"/>
                    </a:srgbClr>
                  </a:outerShdw>
                </a:effectLst>
              </a:rPr>
              <a:t>.</a:t>
            </a:r>
            <a:r>
              <a:rPr lang="en-US" sz="2900" dirty="0" smtClean="0">
                <a:solidFill>
                  <a:srgbClr val="FFFFFF"/>
                </a:solidFill>
                <a:effectLst>
                  <a:outerShdw blurRad="38100" dist="12700" dir="5400000" rotWithShape="0">
                    <a:srgbClr val="000000">
                      <a:alpha val="50000"/>
                    </a:srgbClr>
                  </a:outerShdw>
                </a:effectLst>
              </a:rPr>
              <a:t>206</a:t>
            </a:r>
            <a:r>
              <a:rPr sz="2900" dirty="0" smtClean="0">
                <a:solidFill>
                  <a:srgbClr val="FFFFFF"/>
                </a:solidFill>
                <a:effectLst>
                  <a:outerShdw blurRad="38100" dist="12700" dir="5400000" rotWithShape="0">
                    <a:srgbClr val="000000">
                      <a:alpha val="50000"/>
                    </a:srgbClr>
                  </a:outerShdw>
                </a:effectLst>
              </a:rPr>
              <a:t>.</a:t>
            </a:r>
            <a:r>
              <a:rPr lang="en-US" sz="2900" dirty="0" smtClean="0">
                <a:solidFill>
                  <a:srgbClr val="FFFFFF"/>
                </a:solidFill>
                <a:effectLst>
                  <a:outerShdw blurRad="38100" dist="12700" dir="5400000" rotWithShape="0">
                    <a:srgbClr val="000000">
                      <a:alpha val="50000"/>
                    </a:srgbClr>
                  </a:outerShdw>
                </a:effectLst>
              </a:rPr>
              <a:t>206</a:t>
            </a:r>
            <a:r>
              <a:rPr sz="2900" dirty="0" smtClean="0">
                <a:solidFill>
                  <a:srgbClr val="FFFFFF"/>
                </a:solidFill>
                <a:effectLst>
                  <a:outerShdw blurRad="38100" dist="12700" dir="5400000" rotWithShape="0">
                    <a:srgbClr val="000000">
                      <a:alpha val="50000"/>
                    </a:srgbClr>
                  </a:outerShdw>
                </a:effectLst>
              </a:rPr>
              <a:t> </a:t>
            </a:r>
            <a:r>
              <a:rPr sz="2900" dirty="0">
                <a:solidFill>
                  <a:srgbClr val="FFFFFF"/>
                </a:solidFill>
                <a:effectLst>
                  <a:outerShdw blurRad="38100" dist="12700" dir="5400000" rotWithShape="0">
                    <a:srgbClr val="000000">
                      <a:alpha val="50000"/>
                    </a:srgbClr>
                  </a:outerShdw>
                </a:effectLst>
              </a:rPr>
              <a:t>closest to?</a:t>
            </a:r>
          </a:p>
          <a:p>
            <a:pPr lvl="0">
              <a:defRPr sz="1800"/>
            </a:pPr>
            <a:endParaRPr sz="2900" dirty="0">
              <a:solidFill>
                <a:srgbClr val="FFFFFF"/>
              </a:solidFill>
              <a:effectLst>
                <a:outerShdw blurRad="38100" dist="12700" dir="5400000" rotWithShape="0">
                  <a:srgbClr val="000000">
                    <a:alpha val="50000"/>
                  </a:srgbClr>
                </a:outerShdw>
              </a:effectLst>
            </a:endParaRPr>
          </a:p>
          <a:p>
            <a:pPr lvl="0">
              <a:defRPr sz="1800"/>
            </a:pPr>
            <a:r>
              <a:rPr sz="2900" dirty="0">
                <a:solidFill>
                  <a:srgbClr val="FFFFFF"/>
                </a:solidFill>
                <a:effectLst>
                  <a:outerShdw blurRad="38100" dist="12700" dir="5400000" rotWithShape="0">
                    <a:srgbClr val="000000">
                      <a:alpha val="50000"/>
                    </a:srgbClr>
                  </a:outerShdw>
                </a:effectLst>
              </a:rPr>
              <a:t>Is it too busy?</a:t>
            </a:r>
          </a:p>
        </p:txBody>
      </p:sp>
      <p:sp>
        <p:nvSpPr>
          <p:cNvPr id="140" name="Shape 140"/>
          <p:cNvSpPr/>
          <p:nvPr/>
        </p:nvSpPr>
        <p:spPr>
          <a:xfrm>
            <a:off x="5817703" y="6540500"/>
            <a:ext cx="1982479" cy="482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600">
                <a:solidFill>
                  <a:srgbClr val="3048FF"/>
                </a:solidFill>
              </a:defRPr>
            </a:lvl1pPr>
          </a:lstStyle>
          <a:p>
            <a:pPr lvl="0">
              <a:defRPr sz="1800">
                <a:solidFill>
                  <a:srgbClr val="000000"/>
                </a:solidFill>
              </a:defRPr>
            </a:pPr>
            <a:r>
              <a:rPr sz="2600">
                <a:solidFill>
                  <a:srgbClr val="3048FF"/>
                </a:solidFill>
              </a:rPr>
              <a:t>66.233.169.99</a:t>
            </a:r>
          </a:p>
        </p:txBody>
      </p:sp>
      <p:sp>
        <p:nvSpPr>
          <p:cNvPr id="141" name="Shape 141"/>
          <p:cNvSpPr/>
          <p:nvPr/>
        </p:nvSpPr>
        <p:spPr>
          <a:xfrm>
            <a:off x="3136899" y="5562600"/>
            <a:ext cx="1840156" cy="1892300"/>
          </a:xfrm>
          <a:custGeom>
            <a:avLst/>
            <a:gdLst/>
            <a:ahLst/>
            <a:cxnLst>
              <a:cxn ang="0">
                <a:pos x="wd2" y="hd2"/>
              </a:cxn>
              <a:cxn ang="5400000">
                <a:pos x="wd2" y="hd2"/>
              </a:cxn>
              <a:cxn ang="10800000">
                <a:pos x="wd2" y="hd2"/>
              </a:cxn>
              <a:cxn ang="16200000">
                <a:pos x="wd2" y="hd2"/>
              </a:cxn>
            </a:cxnLst>
            <a:rect l="0" t="0" r="r" b="b"/>
            <a:pathLst>
              <a:path w="20062" h="21600" extrusionOk="0">
                <a:moveTo>
                  <a:pt x="0" y="0"/>
                </a:moveTo>
                <a:cubicBezTo>
                  <a:pt x="6092" y="580"/>
                  <a:pt x="21600" y="8263"/>
                  <a:pt x="19938" y="21600"/>
                </a:cubicBezTo>
              </a:path>
            </a:pathLst>
          </a:custGeom>
          <a:ln w="63500">
            <a:solidFill>
              <a:srgbClr val="3048FF"/>
            </a:solidFill>
            <a:custDash>
              <a:ds d="200000" sp="200000"/>
            </a:custDash>
            <a:miter lim="400000"/>
            <a:tailEnd type="triangle"/>
          </a:ln>
        </p:spPr>
        <p:txBody>
          <a:bodyPr lIns="0" tIns="0" rIns="0" bIns="0" anchor="ctr"/>
          <a:lstStyle/>
          <a:p>
            <a:pPr lvl="0"/>
            <a:endParaRPr/>
          </a:p>
        </p:txBody>
      </p:sp>
      <p:sp>
        <p:nvSpPr>
          <p:cNvPr id="142" name="Shape 142"/>
          <p:cNvSpPr/>
          <p:nvPr/>
        </p:nvSpPr>
        <p:spPr>
          <a:xfrm>
            <a:off x="3076798" y="6413500"/>
            <a:ext cx="1684549"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Search!</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iterate>
                                    <p:tmAbs val="0"/>
                                  </p:iterate>
                                  <p:childTnLst>
                                    <p:set>
                                      <p:cBhvr>
                                        <p:cTn id="6" fill="hold"/>
                                        <p:tgtEl>
                                          <p:spTgt spid="139"/>
                                        </p:tgtEl>
                                        <p:attrNameLst>
                                          <p:attrName>style.visibility</p:attrName>
                                        </p:attrNameLst>
                                      </p:cBhvr>
                                      <p:to>
                                        <p:strVal val="visible"/>
                                      </p:to>
                                    </p:set>
                                    <p:animEffect transition="in" filter="dissolve">
                                      <p:cBhvr>
                                        <p:cTn id="7" dur="500"/>
                                        <p:tgtEl>
                                          <p:spTgt spid="13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2" nodeType="clickEffect">
                                  <p:stCondLst>
                                    <p:cond delay="0"/>
                                  </p:stCondLst>
                                  <p:iterate>
                                    <p:tmAbs val="0"/>
                                  </p:iterate>
                                  <p:childTnLst>
                                    <p:set>
                                      <p:cBhvr>
                                        <p:cTn id="1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1" animBg="1" advAuto="0"/>
      <p:bldP spid="140" grpId="2"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pPr lvl="0">
              <a:defRPr sz="1800"/>
            </a:pPr>
            <a:r>
              <a:rPr sz="8400"/>
              <a:t>A Google Datacenter</a:t>
            </a:r>
          </a:p>
        </p:txBody>
      </p:sp>
      <p:sp>
        <p:nvSpPr>
          <p:cNvPr id="145" name="Shape 145"/>
          <p:cNvSpPr>
            <a:spLocks noGrp="1"/>
          </p:cNvSpPr>
          <p:nvPr>
            <p:ph type="body" idx="1"/>
          </p:nvPr>
        </p:nvSpPr>
        <p:spPr>
          <a:prstGeom prst="rect">
            <a:avLst/>
          </a:prstGeom>
        </p:spPr>
        <p:txBody>
          <a:bodyPr/>
          <a:lstStyle/>
          <a:p>
            <a:pPr lvl="0"/>
            <a:endParaRPr/>
          </a:p>
        </p:txBody>
      </p:sp>
      <p:pic>
        <p:nvPicPr>
          <p:cNvPr id="146" name="google_data_center_lenoir.png"/>
          <p:cNvPicPr/>
          <p:nvPr/>
        </p:nvPicPr>
        <p:blipFill>
          <a:blip r:embed="rId2">
            <a:extLst/>
          </a:blip>
          <a:stretch>
            <a:fillRect/>
          </a:stretch>
        </p:blipFill>
        <p:spPr>
          <a:xfrm>
            <a:off x="3251200" y="3022600"/>
            <a:ext cx="6502400" cy="4508500"/>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Google_data_centers-3.png"/>
          <p:cNvPicPr/>
          <p:nvPr/>
        </p:nvPicPr>
        <p:blipFill>
          <a:blip r:embed="rId2">
            <a:extLst/>
          </a:blip>
          <a:stretch>
            <a:fillRect/>
          </a:stretch>
        </p:blipFill>
        <p:spPr>
          <a:xfrm>
            <a:off x="2590800" y="546100"/>
            <a:ext cx="7823200" cy="4165600"/>
          </a:xfrm>
          <a:prstGeom prst="rect">
            <a:avLst/>
          </a:prstGeom>
          <a:ln w="12700">
            <a:miter lim="400000"/>
          </a:ln>
        </p:spPr>
      </p:pic>
      <p:sp>
        <p:nvSpPr>
          <p:cNvPr id="149" name="Shape 149"/>
          <p:cNvSpPr/>
          <p:nvPr/>
        </p:nvSpPr>
        <p:spPr>
          <a:xfrm>
            <a:off x="153522" y="5041899"/>
            <a:ext cx="12687301"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How big?  Perhaps one million+ machines</a:t>
            </a:r>
          </a:p>
        </p:txBody>
      </p:sp>
      <p:sp>
        <p:nvSpPr>
          <p:cNvPr id="150" name="Shape 150"/>
          <p:cNvSpPr/>
          <p:nvPr/>
        </p:nvSpPr>
        <p:spPr>
          <a:xfrm>
            <a:off x="801222" y="7010400"/>
            <a:ext cx="11391901" cy="199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usually don’t use more than </a:t>
            </a:r>
            <a:r>
              <a:rPr sz="4200">
                <a:latin typeface="Gill Sans SemiBold"/>
                <a:ea typeface="Gill Sans SemiBold"/>
                <a:cs typeface="Gill Sans SemiBold"/>
                <a:sym typeface="Gill Sans SemiBold"/>
              </a:rPr>
              <a:t>20,000</a:t>
            </a:r>
            <a:r>
              <a:rPr sz="4200"/>
              <a:t> machines to accomplish a single task. [2009, probably out of date]</a:t>
            </a:r>
          </a:p>
        </p:txBody>
      </p:sp>
      <p:sp>
        <p:nvSpPr>
          <p:cNvPr id="151" name="Shape 151"/>
          <p:cNvSpPr/>
          <p:nvPr/>
        </p:nvSpPr>
        <p:spPr>
          <a:xfrm>
            <a:off x="266700" y="6184899"/>
            <a:ext cx="12687300"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but it’s not that bad...</a:t>
            </a:r>
          </a:p>
        </p:txBody>
      </p:sp>
    </p:spTree>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p:nvPr/>
        </p:nvSpPr>
        <p:spPr>
          <a:xfrm>
            <a:off x="331678" y="4140389"/>
            <a:ext cx="4562055" cy="748923"/>
          </a:xfrm>
          <a:prstGeom prst="rect">
            <a:avLst/>
          </a:prstGeom>
          <a:ln w="12700">
            <a:miter lim="400000"/>
          </a:ln>
          <a:extLst>
            <a:ext uri="{C572A759-6A51-4108-AA02-DFA0A04FC94B}">
              <ma14:wrappingTextBoxFlag xmlns:ma14="http://schemas.microsoft.com/office/mac/drawingml/2011/main" val="1"/>
            </a:ext>
          </a:extLst>
        </p:spPr>
        <p:txBody>
          <a:bodyPr wrap="square" lIns="50800" tIns="50800" rIns="50800" bIns="50800" anchor="ctr">
            <a:spAutoFit/>
          </a:bodyPr>
          <a:lstStyle/>
          <a:p>
            <a:pPr lvl="0">
              <a:defRPr sz="1800"/>
            </a:pPr>
            <a:r>
              <a:rPr lang="en-US" sz="4200" dirty="0" smtClean="0"/>
              <a:t>Search for Denali</a:t>
            </a:r>
            <a:r>
              <a:rPr lang="en-US" sz="1800" dirty="0" smtClean="0"/>
              <a:t>”</a:t>
            </a:r>
            <a:r>
              <a:rPr lang="en-US" sz="4200" dirty="0" smtClean="0"/>
              <a:t> </a:t>
            </a:r>
            <a:endParaRPr sz="4200" dirty="0"/>
          </a:p>
        </p:txBody>
      </p:sp>
      <p:sp>
        <p:nvSpPr>
          <p:cNvPr id="154" name="Shape 154"/>
          <p:cNvSpPr/>
          <p:nvPr/>
        </p:nvSpPr>
        <p:spPr>
          <a:xfrm flipH="1">
            <a:off x="850899" y="4851400"/>
            <a:ext cx="3811716" cy="2"/>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155" name="Shape 155"/>
          <p:cNvSpPr/>
          <p:nvPr/>
        </p:nvSpPr>
        <p:spPr>
          <a:xfrm>
            <a:off x="5194300" y="4216400"/>
            <a:ext cx="2349500" cy="1270000"/>
          </a:xfrm>
          <a:prstGeom prst="rect">
            <a:avLst/>
          </a:prstGeom>
          <a:blipFill>
            <a:blip r:embed="rId2"/>
          </a:blipFill>
          <a:ln w="254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Front-end</a:t>
            </a:r>
          </a:p>
        </p:txBody>
      </p:sp>
      <p:graphicFrame>
        <p:nvGraphicFramePr>
          <p:cNvPr id="156" name="Table 156"/>
          <p:cNvGraphicFramePr/>
          <p:nvPr>
            <p:extLst>
              <p:ext uri="{D42A27DB-BD31-4B8C-83A1-F6EECF244321}">
                <p14:modId xmlns:p14="http://schemas.microsoft.com/office/powerpoint/2010/main" val="1113506003"/>
              </p:ext>
            </p:extLst>
          </p:nvPr>
        </p:nvGraphicFramePr>
        <p:xfrm>
          <a:off x="9118600" y="1003300"/>
          <a:ext cx="2819400" cy="7152640"/>
        </p:xfrm>
        <a:graphic>
          <a:graphicData uri="http://schemas.openxmlformats.org/drawingml/2006/table">
            <a:tbl>
              <a:tblPr>
                <a:tableStyleId>{4C3C2611-4C71-4FC5-86AE-919BDF0F9419}</a:tableStyleId>
              </a:tblPr>
              <a:tblGrid>
                <a:gridCol w="2819400"/>
              </a:tblGrid>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50333">
                <a:tc>
                  <a:txBody>
                    <a:bodyPr/>
                    <a:lstStyle/>
                    <a:p>
                      <a:pPr lvl="0" defTabSz="914400">
                        <a:tabLst>
                          <a:tab pos="914400" algn="l"/>
                        </a:tabLst>
                        <a:defRPr sz="3600">
                          <a:latin typeface="+mn-lt"/>
                          <a:ea typeface="+mn-ea"/>
                          <a:cs typeface="+mn-cs"/>
                        </a:defRPr>
                      </a:pPr>
                      <a:endParaRPr dirty="0"/>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bl>
          </a:graphicData>
        </a:graphic>
      </p:graphicFrame>
    </p:spTree>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droppedImage.pdf"/>
          <p:cNvPicPr/>
          <p:nvPr/>
        </p:nvPicPr>
        <p:blipFill>
          <a:blip r:embed="rId2">
            <a:extLst/>
          </a:blip>
          <a:stretch>
            <a:fillRect/>
          </a:stretch>
        </p:blipFill>
        <p:spPr>
          <a:xfrm>
            <a:off x="694266" y="381000"/>
            <a:ext cx="10380134" cy="7785100"/>
          </a:xfrm>
          <a:prstGeom prst="rect">
            <a:avLst/>
          </a:prstGeom>
          <a:ln w="12700">
            <a:miter lim="400000"/>
          </a:ln>
        </p:spPr>
      </p:pic>
      <p:sp>
        <p:nvSpPr>
          <p:cNvPr id="159" name="Shape 159"/>
          <p:cNvSpPr/>
          <p:nvPr/>
        </p:nvSpPr>
        <p:spPr>
          <a:xfrm>
            <a:off x="792125" y="8369300"/>
            <a:ext cx="6152295"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slide from Jeff Dean, Google</a:t>
            </a:r>
          </a:p>
        </p:txBody>
      </p:sp>
    </p:spTree>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p:nvPr/>
        </p:nvSpPr>
        <p:spPr>
          <a:xfrm>
            <a:off x="4152900" y="1092200"/>
            <a:ext cx="2349500" cy="1270000"/>
          </a:xfrm>
          <a:prstGeom prst="rect">
            <a:avLst/>
          </a:prstGeom>
          <a:blipFill>
            <a:blip r:embed="rId2"/>
          </a:blipFill>
          <a:ln w="254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Front-end</a:t>
            </a:r>
          </a:p>
        </p:txBody>
      </p:sp>
      <p:sp>
        <p:nvSpPr>
          <p:cNvPr id="162" name="Shape 162"/>
          <p:cNvSpPr/>
          <p:nvPr/>
        </p:nvSpPr>
        <p:spPr>
          <a:xfrm flipV="1">
            <a:off x="3213100" y="2425699"/>
            <a:ext cx="1562100" cy="1651001"/>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grpSp>
        <p:nvGrpSpPr>
          <p:cNvPr id="169" name="Group 169"/>
          <p:cNvGrpSpPr/>
          <p:nvPr/>
        </p:nvGrpSpPr>
        <p:grpSpPr>
          <a:xfrm>
            <a:off x="1397000" y="4241800"/>
            <a:ext cx="3149600" cy="3479800"/>
            <a:chOff x="0" y="0"/>
            <a:chExt cx="3149600" cy="3479800"/>
          </a:xfrm>
        </p:grpSpPr>
        <p:sp>
          <p:nvSpPr>
            <p:cNvPr id="163" name="Shape 163"/>
            <p:cNvSpPr/>
            <p:nvPr/>
          </p:nvSpPr>
          <p:spPr>
            <a:xfrm>
              <a:off x="2794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i1</a:t>
              </a:r>
            </a:p>
          </p:txBody>
        </p:sp>
        <p:sp>
          <p:nvSpPr>
            <p:cNvPr id="164" name="Shape 164"/>
            <p:cNvSpPr/>
            <p:nvPr/>
          </p:nvSpPr>
          <p:spPr>
            <a:xfrm>
              <a:off x="11811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i2</a:t>
              </a:r>
            </a:p>
          </p:txBody>
        </p:sp>
        <p:sp>
          <p:nvSpPr>
            <p:cNvPr id="165" name="Shape 165"/>
            <p:cNvSpPr/>
            <p:nvPr/>
          </p:nvSpPr>
          <p:spPr>
            <a:xfrm>
              <a:off x="20828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i3</a:t>
              </a:r>
            </a:p>
          </p:txBody>
        </p:sp>
        <p:sp>
          <p:nvSpPr>
            <p:cNvPr id="166" name="Shape 166"/>
            <p:cNvSpPr/>
            <p:nvPr/>
          </p:nvSpPr>
          <p:spPr>
            <a:xfrm>
              <a:off x="279400" y="1041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i4</a:t>
              </a:r>
            </a:p>
          </p:txBody>
        </p:sp>
        <p:sp>
          <p:nvSpPr>
            <p:cNvPr id="167" name="Shape 167"/>
            <p:cNvSpPr/>
            <p:nvPr/>
          </p:nvSpPr>
          <p:spPr>
            <a:xfrm>
              <a:off x="1552909" y="1028700"/>
              <a:ext cx="465126" cy="7239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lvl="0">
                <a:defRPr sz="1800"/>
              </a:pPr>
              <a:r>
                <a:rPr sz="4200"/>
                <a:t>...</a:t>
              </a:r>
            </a:p>
          </p:txBody>
        </p:sp>
        <p:sp>
          <p:nvSpPr>
            <p:cNvPr id="168" name="Shape 168"/>
            <p:cNvSpPr/>
            <p:nvPr/>
          </p:nvSpPr>
          <p:spPr>
            <a:xfrm>
              <a:off x="0" y="0"/>
              <a:ext cx="3149600" cy="3479800"/>
            </a:xfrm>
            <a:prstGeom prst="rect">
              <a:avLst/>
            </a:prstGeom>
            <a:noFill/>
            <a:ln w="25400" cap="flat">
              <a:solidFill>
                <a:srgbClr val="000000"/>
              </a:solidFill>
              <a:custDash>
                <a:ds d="200000" sp="200000"/>
              </a:custDash>
              <a:miter lim="400000"/>
            </a:ln>
            <a:effectLst/>
          </p:spPr>
          <p:txBody>
            <a:bodyPr wrap="square" lIns="0" tIns="0" rIns="0" bIns="0" numCol="1" anchor="ctr">
              <a:noAutofit/>
            </a:bodyPr>
            <a:lstStyle/>
            <a:p>
              <a:pPr lvl="0">
                <a:defRPr sz="4000">
                  <a:solidFill>
                    <a:srgbClr val="FFFFFF"/>
                  </a:solidFill>
                  <a:effectLst>
                    <a:outerShdw blurRad="38100" dist="12700" dir="5400000" rotWithShape="0">
                      <a:srgbClr val="000000">
                        <a:alpha val="50000"/>
                      </a:srgbClr>
                    </a:outerShdw>
                  </a:effectLst>
                </a:defRPr>
              </a:pPr>
              <a:endParaRPr/>
            </a:p>
          </p:txBody>
        </p:sp>
      </p:grpSp>
      <p:grpSp>
        <p:nvGrpSpPr>
          <p:cNvPr id="176" name="Group 176"/>
          <p:cNvGrpSpPr/>
          <p:nvPr/>
        </p:nvGrpSpPr>
        <p:grpSpPr>
          <a:xfrm>
            <a:off x="8458200" y="4241800"/>
            <a:ext cx="3149600" cy="3479800"/>
            <a:chOff x="0" y="0"/>
            <a:chExt cx="3149600" cy="3479800"/>
          </a:xfrm>
        </p:grpSpPr>
        <p:sp>
          <p:nvSpPr>
            <p:cNvPr id="170" name="Shape 170"/>
            <p:cNvSpPr/>
            <p:nvPr/>
          </p:nvSpPr>
          <p:spPr>
            <a:xfrm>
              <a:off x="2794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i1</a:t>
              </a:r>
            </a:p>
          </p:txBody>
        </p:sp>
        <p:sp>
          <p:nvSpPr>
            <p:cNvPr id="171" name="Shape 171"/>
            <p:cNvSpPr/>
            <p:nvPr/>
          </p:nvSpPr>
          <p:spPr>
            <a:xfrm>
              <a:off x="11811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i2</a:t>
              </a:r>
            </a:p>
          </p:txBody>
        </p:sp>
        <p:sp>
          <p:nvSpPr>
            <p:cNvPr id="172" name="Shape 172"/>
            <p:cNvSpPr/>
            <p:nvPr/>
          </p:nvSpPr>
          <p:spPr>
            <a:xfrm>
              <a:off x="20828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i3</a:t>
              </a:r>
            </a:p>
          </p:txBody>
        </p:sp>
        <p:sp>
          <p:nvSpPr>
            <p:cNvPr id="173" name="Shape 173"/>
            <p:cNvSpPr/>
            <p:nvPr/>
          </p:nvSpPr>
          <p:spPr>
            <a:xfrm>
              <a:off x="279400" y="1041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i4</a:t>
              </a:r>
            </a:p>
          </p:txBody>
        </p:sp>
        <p:sp>
          <p:nvSpPr>
            <p:cNvPr id="174" name="Shape 174"/>
            <p:cNvSpPr/>
            <p:nvPr/>
          </p:nvSpPr>
          <p:spPr>
            <a:xfrm>
              <a:off x="1552909" y="1028700"/>
              <a:ext cx="465126" cy="7239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lvl="0">
                <a:defRPr sz="1800"/>
              </a:pPr>
              <a:r>
                <a:rPr sz="4200"/>
                <a:t>...</a:t>
              </a:r>
            </a:p>
          </p:txBody>
        </p:sp>
        <p:sp>
          <p:nvSpPr>
            <p:cNvPr id="175" name="Shape 175"/>
            <p:cNvSpPr/>
            <p:nvPr/>
          </p:nvSpPr>
          <p:spPr>
            <a:xfrm>
              <a:off x="0" y="0"/>
              <a:ext cx="3149600" cy="3479800"/>
            </a:xfrm>
            <a:prstGeom prst="rect">
              <a:avLst/>
            </a:prstGeom>
            <a:noFill/>
            <a:ln w="25400" cap="flat">
              <a:solidFill>
                <a:srgbClr val="000000"/>
              </a:solidFill>
              <a:custDash>
                <a:ds d="200000" sp="200000"/>
              </a:custDash>
              <a:miter lim="400000"/>
            </a:ln>
            <a:effectLst/>
          </p:spPr>
          <p:txBody>
            <a:bodyPr wrap="square" lIns="0" tIns="0" rIns="0" bIns="0" numCol="1" anchor="ctr">
              <a:noAutofit/>
            </a:bodyPr>
            <a:lstStyle/>
            <a:p>
              <a:pPr lvl="0">
                <a:defRPr sz="4000">
                  <a:solidFill>
                    <a:srgbClr val="FFFFFF"/>
                  </a:solidFill>
                  <a:effectLst>
                    <a:outerShdw blurRad="38100" dist="12700" dir="5400000" rotWithShape="0">
                      <a:srgbClr val="000000">
                        <a:alpha val="50000"/>
                      </a:srgbClr>
                    </a:outerShdw>
                  </a:effectLst>
                </a:defRPr>
              </a:pPr>
              <a:endParaRPr/>
            </a:p>
          </p:txBody>
        </p:sp>
      </p:grpSp>
      <p:grpSp>
        <p:nvGrpSpPr>
          <p:cNvPr id="183" name="Group 183"/>
          <p:cNvGrpSpPr/>
          <p:nvPr/>
        </p:nvGrpSpPr>
        <p:grpSpPr>
          <a:xfrm>
            <a:off x="4927600" y="4241800"/>
            <a:ext cx="3149600" cy="3479800"/>
            <a:chOff x="0" y="0"/>
            <a:chExt cx="3149600" cy="3479800"/>
          </a:xfrm>
        </p:grpSpPr>
        <p:sp>
          <p:nvSpPr>
            <p:cNvPr id="177" name="Shape 177"/>
            <p:cNvSpPr/>
            <p:nvPr/>
          </p:nvSpPr>
          <p:spPr>
            <a:xfrm>
              <a:off x="2794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i1</a:t>
              </a:r>
            </a:p>
          </p:txBody>
        </p:sp>
        <p:sp>
          <p:nvSpPr>
            <p:cNvPr id="178" name="Shape 178"/>
            <p:cNvSpPr/>
            <p:nvPr/>
          </p:nvSpPr>
          <p:spPr>
            <a:xfrm>
              <a:off x="11811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i2</a:t>
              </a:r>
            </a:p>
          </p:txBody>
        </p:sp>
        <p:sp>
          <p:nvSpPr>
            <p:cNvPr id="179" name="Shape 179"/>
            <p:cNvSpPr/>
            <p:nvPr/>
          </p:nvSpPr>
          <p:spPr>
            <a:xfrm>
              <a:off x="2082800" y="152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i3</a:t>
              </a:r>
            </a:p>
          </p:txBody>
        </p:sp>
        <p:sp>
          <p:nvSpPr>
            <p:cNvPr id="180" name="Shape 180"/>
            <p:cNvSpPr/>
            <p:nvPr/>
          </p:nvSpPr>
          <p:spPr>
            <a:xfrm>
              <a:off x="279400" y="1041400"/>
              <a:ext cx="698500" cy="685800"/>
            </a:xfrm>
            <a:prstGeom prst="rect">
              <a:avLst/>
            </a:prstGeom>
            <a:blipFill rotWithShape="1">
              <a:blip r:embed="rId2"/>
              <a:srcRect/>
              <a:tile tx="0" ty="0" sx="100000" sy="100000" flip="none" algn="tl"/>
            </a:blip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4000">
                  <a:solidFill>
                    <a:srgbClr val="FFFFFF"/>
                  </a:solidFill>
                  <a:effectLst>
                    <a:outerShdw blurRad="38100" dist="12700" dir="5400000" rotWithShape="0">
                      <a:srgbClr val="000000">
                        <a:alpha val="50000"/>
                      </a:srgbClr>
                    </a:outerShdw>
                  </a:effectLst>
                </a:defRPr>
              </a:lvl1pPr>
            </a:lstStyle>
            <a:p>
              <a:pPr lvl="0">
                <a:defRPr sz="1800">
                  <a:solidFill>
                    <a:srgbClr val="000000"/>
                  </a:solidFill>
                  <a:effectLst/>
                </a:defRPr>
              </a:pPr>
              <a:r>
                <a:rPr sz="4000">
                  <a:solidFill>
                    <a:srgbClr val="FFFFFF"/>
                  </a:solidFill>
                  <a:effectLst>
                    <a:outerShdw blurRad="38100" dist="12700" dir="5400000" rotWithShape="0">
                      <a:srgbClr val="000000">
                        <a:alpha val="50000"/>
                      </a:srgbClr>
                    </a:outerShdw>
                  </a:effectLst>
                </a:rPr>
                <a:t>i4</a:t>
              </a:r>
            </a:p>
          </p:txBody>
        </p:sp>
        <p:sp>
          <p:nvSpPr>
            <p:cNvPr id="181" name="Shape 181"/>
            <p:cNvSpPr/>
            <p:nvPr/>
          </p:nvSpPr>
          <p:spPr>
            <a:xfrm>
              <a:off x="1552909" y="1028700"/>
              <a:ext cx="465126" cy="7239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lvl="0">
                <a:defRPr sz="1800"/>
              </a:pPr>
              <a:r>
                <a:rPr sz="4200"/>
                <a:t>...</a:t>
              </a:r>
            </a:p>
          </p:txBody>
        </p:sp>
        <p:sp>
          <p:nvSpPr>
            <p:cNvPr id="182" name="Shape 182"/>
            <p:cNvSpPr/>
            <p:nvPr/>
          </p:nvSpPr>
          <p:spPr>
            <a:xfrm>
              <a:off x="0" y="0"/>
              <a:ext cx="3149600" cy="3479800"/>
            </a:xfrm>
            <a:prstGeom prst="rect">
              <a:avLst/>
            </a:prstGeom>
            <a:noFill/>
            <a:ln w="25400" cap="flat">
              <a:solidFill>
                <a:srgbClr val="000000"/>
              </a:solidFill>
              <a:custDash>
                <a:ds d="200000" sp="200000"/>
              </a:custDash>
              <a:miter lim="400000"/>
            </a:ln>
            <a:effectLst/>
          </p:spPr>
          <p:txBody>
            <a:bodyPr wrap="square" lIns="0" tIns="0" rIns="0" bIns="0" numCol="1" anchor="ctr">
              <a:noAutofit/>
            </a:bodyPr>
            <a:lstStyle/>
            <a:p>
              <a:pPr lvl="0">
                <a:defRPr sz="4000">
                  <a:solidFill>
                    <a:srgbClr val="FFFFFF"/>
                  </a:solidFill>
                  <a:effectLst>
                    <a:outerShdw blurRad="38100" dist="12700" dir="5400000" rotWithShape="0">
                      <a:srgbClr val="000000">
                        <a:alpha val="50000"/>
                      </a:srgbClr>
                    </a:outerShdw>
                  </a:effectLst>
                </a:defRPr>
              </a:pPr>
              <a:endParaRPr/>
            </a:p>
          </p:txBody>
        </p:sp>
      </p:grpSp>
      <p:sp>
        <p:nvSpPr>
          <p:cNvPr id="184" name="Shape 184"/>
          <p:cNvSpPr/>
          <p:nvPr/>
        </p:nvSpPr>
        <p:spPr>
          <a:xfrm>
            <a:off x="-113178" y="2108200"/>
            <a:ext cx="3949701" cy="1968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Split into chunks:  make single queries faster</a:t>
            </a:r>
          </a:p>
        </p:txBody>
      </p:sp>
      <p:sp>
        <p:nvSpPr>
          <p:cNvPr id="185" name="Shape 185"/>
          <p:cNvSpPr/>
          <p:nvPr/>
        </p:nvSpPr>
        <p:spPr>
          <a:xfrm>
            <a:off x="6972300" y="2419350"/>
            <a:ext cx="3949700" cy="1346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Replicate:  Handle load</a:t>
            </a:r>
          </a:p>
        </p:txBody>
      </p:sp>
      <p:sp>
        <p:nvSpPr>
          <p:cNvPr id="186" name="Shape 186"/>
          <p:cNvSpPr/>
          <p:nvPr/>
        </p:nvSpPr>
        <p:spPr>
          <a:xfrm>
            <a:off x="355600" y="8026400"/>
            <a:ext cx="12001500" cy="1270000"/>
          </a:xfrm>
          <a:prstGeom prst="rect">
            <a:avLst/>
          </a:prstGeom>
          <a:solidFill>
            <a:srgbClr val="FFE8B9">
              <a:alpha val="89000"/>
            </a:srgbClr>
          </a:solidFill>
          <a:ln w="25400">
            <a:solidFill/>
            <a:miter lim="400000"/>
          </a:ln>
          <a:extLst>
            <a:ext uri="{C572A759-6A51-4108-AA02-DFA0A04FC94B}">
              <ma14:wrappingTextBoxFlag xmlns:ma14="http://schemas.microsoft.com/office/mac/drawingml/2011/main" val="1"/>
            </a:ext>
          </a:extLst>
        </p:spPr>
        <p:txBody>
          <a:bodyPr lIns="0" tIns="0" rIns="0" bIns="0" anchor="ctr"/>
          <a:lstStyle>
            <a:lvl1pPr>
              <a:defRPr sz="4000">
                <a:effectLst>
                  <a:outerShdw blurRad="38100" dist="12700" dir="5400000" rotWithShape="0">
                    <a:srgbClr val="000000">
                      <a:alpha val="50000"/>
                    </a:srgbClr>
                  </a:outerShdw>
                </a:effectLst>
              </a:defRPr>
            </a:lvl1pPr>
          </a:lstStyle>
          <a:p>
            <a:pPr lvl="0">
              <a:defRPr sz="1800">
                <a:effectLst/>
              </a:defRPr>
            </a:pPr>
            <a:r>
              <a:rPr sz="4000">
                <a:effectLst>
                  <a:outerShdw blurRad="38100" dist="12700" dir="5400000" rotWithShape="0">
                    <a:srgbClr val="000000">
                      <a:alpha val="50000"/>
                    </a:srgbClr>
                  </a:outerShdw>
                </a:effectLst>
              </a:rPr>
              <a:t>GFS distributed filesystem</a:t>
            </a:r>
          </a:p>
        </p:txBody>
      </p:sp>
      <p:sp>
        <p:nvSpPr>
          <p:cNvPr id="187" name="Shape 187"/>
          <p:cNvSpPr/>
          <p:nvPr/>
        </p:nvSpPr>
        <p:spPr>
          <a:xfrm>
            <a:off x="2108200" y="7238999"/>
            <a:ext cx="0" cy="927449"/>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188" name="Shape 188"/>
          <p:cNvSpPr/>
          <p:nvPr/>
        </p:nvSpPr>
        <p:spPr>
          <a:xfrm>
            <a:off x="2463800" y="7238999"/>
            <a:ext cx="0" cy="927449"/>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189" name="Shape 189"/>
          <p:cNvSpPr/>
          <p:nvPr/>
        </p:nvSpPr>
        <p:spPr>
          <a:xfrm>
            <a:off x="2819400" y="7238999"/>
            <a:ext cx="0" cy="927449"/>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190" name="Shape 190"/>
          <p:cNvSpPr/>
          <p:nvPr/>
        </p:nvSpPr>
        <p:spPr>
          <a:xfrm>
            <a:off x="9448663" y="7467600"/>
            <a:ext cx="2606019" cy="19685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solidFill>
                  <a:srgbClr val="3048FF"/>
                </a:solidFill>
              </a:rPr>
              <a:t>Replicated</a:t>
            </a:r>
          </a:p>
          <a:p>
            <a:pPr lvl="0">
              <a:defRPr sz="1800"/>
            </a:pPr>
            <a:r>
              <a:rPr sz="4200">
                <a:solidFill>
                  <a:srgbClr val="3048FF"/>
                </a:solidFill>
              </a:rPr>
              <a:t>Consistent</a:t>
            </a:r>
          </a:p>
          <a:p>
            <a:pPr lvl="0">
              <a:defRPr sz="1800"/>
            </a:pPr>
            <a:r>
              <a:rPr sz="4200">
                <a:solidFill>
                  <a:srgbClr val="3048FF"/>
                </a:solidFill>
              </a:rPr>
              <a:t>Fast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17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3" nodeType="clickEffect">
                                  <p:stCondLst>
                                    <p:cond delay="0"/>
                                  </p:stCondLst>
                                  <p:iterate>
                                    <p:tmAbs val="0"/>
                                  </p:iterate>
                                  <p:childTnLst>
                                    <p:set>
                                      <p:cBhvr>
                                        <p:cTn id="13" fill="hold"/>
                                        <p:tgtEl>
                                          <p:spTgt spid="18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4" nodeType="clickEffect">
                                  <p:stCondLst>
                                    <p:cond delay="0"/>
                                  </p:stCondLst>
                                  <p:iterate>
                                    <p:tmAbs val="0"/>
                                  </p:iterate>
                                  <p:childTnLst>
                                    <p:set>
                                      <p:cBhvr>
                                        <p:cTn id="17" fill="hold"/>
                                        <p:tgtEl>
                                          <p:spTgt spid="18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5" nodeType="clickEffect">
                                  <p:stCondLst>
                                    <p:cond delay="0"/>
                                  </p:stCondLst>
                                  <p:iterate>
                                    <p:tmAbs val="0"/>
                                  </p:iterate>
                                  <p:childTnLst>
                                    <p:set>
                                      <p:cBhvr>
                                        <p:cTn id="21" fill="hold"/>
                                        <p:tgtEl>
                                          <p:spTgt spid="1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2" animBg="1" advAuto="0"/>
      <p:bldP spid="183" grpId="1" animBg="1" advAuto="0"/>
      <p:bldP spid="185" grpId="3" animBg="1" advAuto="0"/>
      <p:bldP spid="186" grpId="4" animBg="1" advAuto="0"/>
      <p:bldP spid="190" grpId="5"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p>
            <a:pPr lvl="0">
              <a:defRPr sz="1800"/>
            </a:pPr>
            <a:r>
              <a:rPr sz="8400"/>
              <a:t>How do you index the web?</a:t>
            </a:r>
          </a:p>
        </p:txBody>
      </p:sp>
      <p:sp>
        <p:nvSpPr>
          <p:cNvPr id="193" name="Shape 193"/>
          <p:cNvSpPr>
            <a:spLocks noGrp="1"/>
          </p:cNvSpPr>
          <p:nvPr>
            <p:ph type="body" idx="1"/>
          </p:nvPr>
        </p:nvSpPr>
        <p:spPr>
          <a:prstGeom prst="rect">
            <a:avLst/>
          </a:prstGeom>
        </p:spPr>
        <p:txBody>
          <a:bodyPr/>
          <a:lstStyle/>
          <a:p>
            <a:pPr lvl="0">
              <a:buSzPct val="100000"/>
              <a:buAutoNum type="arabicPeriod"/>
              <a:defRPr sz="1800"/>
            </a:pPr>
            <a:r>
              <a:rPr sz="4200"/>
              <a:t>Get a copy of the web.</a:t>
            </a:r>
          </a:p>
          <a:p>
            <a:pPr lvl="0">
              <a:buSzPct val="100000"/>
              <a:buAutoNum type="arabicPeriod"/>
              <a:defRPr sz="1800"/>
            </a:pPr>
            <a:r>
              <a:rPr sz="4200"/>
              <a:t>Build an index.</a:t>
            </a:r>
          </a:p>
          <a:p>
            <a:pPr lvl="0">
              <a:buSzPct val="100000"/>
              <a:buAutoNum type="arabicPeriod"/>
              <a:defRPr sz="1800"/>
            </a:pPr>
            <a:r>
              <a:rPr sz="4200"/>
              <a:t>Profit.</a:t>
            </a:r>
          </a:p>
        </p:txBody>
      </p:sp>
      <p:sp>
        <p:nvSpPr>
          <p:cNvPr id="194" name="Shape 194"/>
          <p:cNvSpPr/>
          <p:nvPr/>
        </p:nvSpPr>
        <p:spPr>
          <a:xfrm>
            <a:off x="1996392" y="4610100"/>
            <a:ext cx="8417360" cy="2959100"/>
          </a:xfrm>
          <a:prstGeom prst="rect">
            <a:avLst/>
          </a:prstGeom>
          <a:solidFill>
            <a:srgbClr val="FFE8B9">
              <a:alpha val="89000"/>
            </a:srgbClr>
          </a:solidFill>
          <a:ln w="12700">
            <a:solidFill/>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spcBef>
                <a:spcPts val="900"/>
              </a:spcBef>
              <a:defRPr sz="1800"/>
            </a:pPr>
            <a:r>
              <a:rPr sz="4200"/>
              <a:t>There are over 1 trillion unique URLs</a:t>
            </a:r>
          </a:p>
          <a:p>
            <a:pPr lvl="0">
              <a:spcBef>
                <a:spcPts val="900"/>
              </a:spcBef>
              <a:defRPr sz="1800"/>
            </a:pPr>
            <a:r>
              <a:rPr sz="4200"/>
              <a:t>Billions of unique web pages</a:t>
            </a:r>
          </a:p>
          <a:p>
            <a:pPr lvl="0">
              <a:spcBef>
                <a:spcPts val="900"/>
              </a:spcBef>
              <a:defRPr sz="1800"/>
            </a:pPr>
            <a:r>
              <a:rPr sz="4200"/>
              <a:t>Hundreds of millions of websites</a:t>
            </a:r>
          </a:p>
          <a:p>
            <a:pPr lvl="0">
              <a:spcBef>
                <a:spcPts val="900"/>
              </a:spcBef>
              <a:defRPr sz="1800"/>
            </a:pPr>
            <a:r>
              <a:rPr sz="4200"/>
              <a:t>30?? terabytes of text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iterate>
                                    <p:tmAbs val="0"/>
                                  </p:iterate>
                                  <p:childTnLst>
                                    <p:set>
                                      <p:cBhvr>
                                        <p:cTn id="6" fill="hold"/>
                                        <p:tgtEl>
                                          <p:spTgt spid="194"/>
                                        </p:tgtEl>
                                        <p:attrNameLst>
                                          <p:attrName>style.visibility</p:attrName>
                                        </p:attrNameLst>
                                      </p:cBhvr>
                                      <p:to>
                                        <p:strVal val="visible"/>
                                      </p:to>
                                    </p:set>
                                    <p:animEffect transition="in" filter="dissolve">
                                      <p:cBhvr>
                                        <p:cTn id="7" dur="500"/>
                                        <p:tgtEl>
                                          <p:spTgt spid="19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2" nodeType="clickEffect">
                                  <p:stCondLst>
                                    <p:cond delay="0"/>
                                  </p:stCondLst>
                                  <p:iterate>
                                    <p:tmAbs val="0"/>
                                  </p:iterate>
                                  <p:childTnLst>
                                    <p:animEffect transition="out" filter="dissolve">
                                      <p:cBhvr>
                                        <p:cTn id="11" dur="500" fill="hold"/>
                                        <p:tgtEl>
                                          <p:spTgt spid="194"/>
                                        </p:tgtEl>
                                      </p:cBhvr>
                                    </p:animEffect>
                                    <p:set>
                                      <p:cBhvr>
                                        <p:cTn id="12" fill="hold">
                                          <p:stCondLst>
                                            <p:cond delay="499"/>
                                          </p:stCondLst>
                                        </p:cTn>
                                        <p:tgtEl>
                                          <p:spTgt spid="1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1" animBg="1" advAuto="0"/>
      <p:bldP spid="194" grpId="2"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pPr lvl="0">
              <a:defRPr sz="1800"/>
            </a:pPr>
            <a:r>
              <a:rPr sz="8400"/>
              <a:t>Waitlist</a:t>
            </a:r>
          </a:p>
        </p:txBody>
      </p:sp>
      <p:sp>
        <p:nvSpPr>
          <p:cNvPr id="49" name="Shape 49"/>
          <p:cNvSpPr>
            <a:spLocks noGrp="1"/>
          </p:cNvSpPr>
          <p:nvPr>
            <p:ph type="body" idx="1"/>
          </p:nvPr>
        </p:nvSpPr>
        <p:spPr>
          <a:xfrm>
            <a:off x="802807" y="2603500"/>
            <a:ext cx="10931993" cy="5715000"/>
          </a:xfrm>
          <a:prstGeom prst="rect">
            <a:avLst/>
          </a:prstGeom>
        </p:spPr>
        <p:txBody>
          <a:bodyPr/>
          <a:lstStyle/>
          <a:p>
            <a:pPr lvl="0">
              <a:spcBef>
                <a:spcPts val="1200"/>
              </a:spcBef>
              <a:defRPr sz="1800"/>
            </a:pPr>
            <a:r>
              <a:rPr sz="2800" dirty="0"/>
              <a:t>Waitlist of unprecedented size.  Keep coming to class, because we don’t really know </a:t>
            </a:r>
            <a:r>
              <a:rPr lang="en-US" sz="2800" dirty="0" smtClean="0"/>
              <a:t>yet </a:t>
            </a:r>
            <a:r>
              <a:rPr sz="2800" dirty="0" smtClean="0"/>
              <a:t>how </a:t>
            </a:r>
            <a:r>
              <a:rPr sz="2800" dirty="0"/>
              <a:t>it will work out.</a:t>
            </a:r>
          </a:p>
          <a:p>
            <a:pPr lvl="0">
              <a:spcBef>
                <a:spcPts val="1200"/>
              </a:spcBef>
              <a:defRPr sz="1800"/>
            </a:pPr>
            <a:r>
              <a:rPr sz="2800" dirty="0"/>
              <a:t>Registered:  </a:t>
            </a:r>
            <a:r>
              <a:rPr lang="en-US" sz="2800" dirty="0" smtClean="0"/>
              <a:t>79 (15-440) </a:t>
            </a:r>
            <a:r>
              <a:rPr sz="2800" dirty="0" smtClean="0"/>
              <a:t>+ </a:t>
            </a:r>
            <a:r>
              <a:rPr lang="en-US" sz="2800" dirty="0" smtClean="0"/>
              <a:t>58 (15-640)  </a:t>
            </a:r>
            <a:endParaRPr sz="2800" dirty="0"/>
          </a:p>
          <a:p>
            <a:pPr lvl="0">
              <a:spcBef>
                <a:spcPts val="1200"/>
              </a:spcBef>
              <a:defRPr sz="1800"/>
            </a:pPr>
            <a:r>
              <a:rPr sz="2800" dirty="0">
                <a:solidFill>
                  <a:schemeClr val="accent5"/>
                </a:solidFill>
              </a:rPr>
              <a:t>Waitlisted:  </a:t>
            </a:r>
            <a:r>
              <a:rPr lang="en-US" sz="2800" dirty="0" smtClean="0">
                <a:solidFill>
                  <a:schemeClr val="accent5"/>
                </a:solidFill>
              </a:rPr>
              <a:t>23 </a:t>
            </a:r>
            <a:r>
              <a:rPr lang="en-US" sz="2800" dirty="0" smtClean="0">
                <a:solidFill>
                  <a:schemeClr val="accent5"/>
                </a:solidFill>
              </a:rPr>
              <a:t>(15-440) </a:t>
            </a:r>
            <a:r>
              <a:rPr sz="2800" dirty="0" smtClean="0">
                <a:solidFill>
                  <a:schemeClr val="accent5"/>
                </a:solidFill>
              </a:rPr>
              <a:t>+ </a:t>
            </a:r>
            <a:r>
              <a:rPr sz="2800" dirty="0" smtClean="0">
                <a:solidFill>
                  <a:schemeClr val="accent5"/>
                </a:solidFill>
                <a:latin typeface="Gill Sans SemiBold"/>
                <a:ea typeface="Gill Sans SemiBold"/>
                <a:cs typeface="Gill Sans SemiBold"/>
                <a:sym typeface="Gill Sans SemiBold"/>
              </a:rPr>
              <a:t>1</a:t>
            </a:r>
            <a:r>
              <a:rPr lang="en-US" sz="2800" dirty="0" smtClean="0">
                <a:solidFill>
                  <a:schemeClr val="accent5"/>
                </a:solidFill>
                <a:latin typeface="Gill Sans SemiBold"/>
                <a:ea typeface="Gill Sans SemiBold"/>
                <a:cs typeface="Gill Sans SemiBold"/>
                <a:sym typeface="Gill Sans SemiBold"/>
              </a:rPr>
              <a:t>92</a:t>
            </a:r>
            <a:r>
              <a:rPr sz="2800" dirty="0" smtClean="0">
                <a:solidFill>
                  <a:schemeClr val="accent5"/>
                </a:solidFill>
              </a:rPr>
              <a:t> </a:t>
            </a:r>
            <a:r>
              <a:rPr sz="2800" dirty="0">
                <a:solidFill>
                  <a:schemeClr val="accent5"/>
                </a:solidFill>
              </a:rPr>
              <a:t>(!!!!!)</a:t>
            </a:r>
          </a:p>
          <a:p>
            <a:pPr lvl="0">
              <a:spcBef>
                <a:spcPts val="1200"/>
              </a:spcBef>
              <a:defRPr sz="1800"/>
            </a:pPr>
            <a:r>
              <a:rPr sz="2800" dirty="0"/>
              <a:t>The bad news:  Not everyone will get in.  We are </a:t>
            </a:r>
            <a:r>
              <a:rPr lang="en-US" sz="2800" i="1" dirty="0" smtClean="0"/>
              <a:t>by law</a:t>
            </a:r>
            <a:r>
              <a:rPr lang="en-US" sz="2800" dirty="0" smtClean="0"/>
              <a:t> </a:t>
            </a:r>
            <a:r>
              <a:rPr sz="2800" dirty="0" smtClean="0"/>
              <a:t>limited </a:t>
            </a:r>
            <a:r>
              <a:rPr sz="2800" dirty="0"/>
              <a:t>to physical classroom size. </a:t>
            </a:r>
            <a:r>
              <a:rPr sz="2800" dirty="0" smtClean="0"/>
              <a:t>This </a:t>
            </a:r>
            <a:r>
              <a:rPr sz="2800" dirty="0"/>
              <a:t>is not subject to negotiation.</a:t>
            </a:r>
          </a:p>
          <a:p>
            <a:pPr lvl="0">
              <a:spcBef>
                <a:spcPts val="1200"/>
              </a:spcBef>
              <a:defRPr sz="1800"/>
            </a:pPr>
            <a:r>
              <a:rPr sz="2800" dirty="0"/>
              <a:t>The plea:  Not serious about the class?  </a:t>
            </a:r>
            <a:r>
              <a:rPr lang="en-US" sz="2800" dirty="0" smtClean="0"/>
              <a:t>PLEASE </a:t>
            </a:r>
            <a:r>
              <a:rPr sz="2800" dirty="0" smtClean="0"/>
              <a:t>DROP </a:t>
            </a:r>
            <a:r>
              <a:rPr sz="2800" dirty="0"/>
              <a:t>SOON.</a:t>
            </a:r>
          </a:p>
          <a:p>
            <a:pPr lvl="0">
              <a:spcBef>
                <a:spcPts val="1200"/>
              </a:spcBef>
              <a:defRPr sz="1800"/>
            </a:pPr>
            <a:r>
              <a:rPr sz="2800" dirty="0"/>
              <a:t>The strategy:</a:t>
            </a:r>
          </a:p>
          <a:p>
            <a:pPr marL="1905000" lvl="1" indent="-1143000">
              <a:spcBef>
                <a:spcPts val="1200"/>
              </a:spcBef>
              <a:defRPr sz="1800"/>
            </a:pPr>
            <a:r>
              <a:rPr sz="2800" dirty="0"/>
              <a:t>Attend class! </a:t>
            </a:r>
            <a:r>
              <a:rPr sz="2800" dirty="0" smtClean="0"/>
              <a:t> </a:t>
            </a:r>
            <a:r>
              <a:rPr lang="en-US" sz="2800" dirty="0" smtClean="0"/>
              <a:t> </a:t>
            </a:r>
            <a:endParaRPr sz="2800" dirty="0" smtClean="0"/>
          </a:p>
          <a:p>
            <a:pPr marL="1905000" lvl="1" indent="-1143000">
              <a:spcBef>
                <a:spcPts val="1200"/>
              </a:spcBef>
              <a:defRPr sz="1800"/>
            </a:pPr>
            <a:r>
              <a:rPr sz="2800" dirty="0" smtClean="0"/>
              <a:t>If class is on immediate graduation path,  </a:t>
            </a:r>
            <a:r>
              <a:rPr sz="2800" i="1" dirty="0" smtClean="0"/>
              <a:t>have academic advisor email</a:t>
            </a:r>
            <a:r>
              <a:rPr lang="en-US" sz="2800" i="1" dirty="0" smtClean="0"/>
              <a:t> </a:t>
            </a:r>
            <a:r>
              <a:rPr sz="2800" i="1" dirty="0" smtClean="0"/>
              <a:t> us.</a:t>
            </a:r>
            <a:endParaRPr sz="28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9">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9">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9">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p:cNvSpPr>
          <p:nvPr>
            <p:ph type="title"/>
          </p:nvPr>
        </p:nvSpPr>
        <p:spPr>
          <a:prstGeom prst="rect">
            <a:avLst/>
          </a:prstGeom>
        </p:spPr>
        <p:txBody>
          <a:bodyPr/>
          <a:lstStyle/>
          <a:p>
            <a:pPr lvl="0">
              <a:defRPr sz="1800"/>
            </a:pPr>
            <a:r>
              <a:rPr sz="8400"/>
              <a:t>=</a:t>
            </a:r>
          </a:p>
        </p:txBody>
      </p:sp>
      <p:sp>
        <p:nvSpPr>
          <p:cNvPr id="197" name="Shape 197"/>
          <p:cNvSpPr>
            <a:spLocks noGrp="1"/>
          </p:cNvSpPr>
          <p:nvPr>
            <p:ph type="body" idx="1"/>
          </p:nvPr>
        </p:nvSpPr>
        <p:spPr>
          <a:prstGeom prst="rect">
            <a:avLst/>
          </a:prstGeom>
        </p:spPr>
        <p:txBody>
          <a:bodyPr/>
          <a:lstStyle/>
          <a:p>
            <a:pPr lvl="0">
              <a:defRPr sz="1800"/>
            </a:pPr>
            <a:r>
              <a:rPr sz="4200" i="1"/>
              <a:t>Crawling</a:t>
            </a:r>
            <a:r>
              <a:rPr sz="4200"/>
              <a:t> -- download those web pages</a:t>
            </a:r>
          </a:p>
          <a:p>
            <a:pPr lvl="0">
              <a:defRPr sz="1800"/>
            </a:pPr>
            <a:r>
              <a:rPr sz="4200" i="1"/>
              <a:t>Indexing</a:t>
            </a:r>
            <a:r>
              <a:rPr sz="4200"/>
              <a:t> -- harness 10s of thousands of machines to do it</a:t>
            </a:r>
          </a:p>
          <a:p>
            <a:pPr lvl="0">
              <a:defRPr sz="1800"/>
            </a:pPr>
            <a:r>
              <a:rPr sz="4200" i="1"/>
              <a:t>Profiting</a:t>
            </a:r>
            <a:r>
              <a:rPr sz="4200"/>
              <a:t> -- we leave that to you.</a:t>
            </a:r>
          </a:p>
          <a:p>
            <a:pPr lvl="0">
              <a:defRPr sz="1800"/>
            </a:pPr>
            <a:endParaRPr sz="4200"/>
          </a:p>
          <a:p>
            <a:pPr lvl="0">
              <a:defRPr sz="1800"/>
            </a:pPr>
            <a:r>
              <a:rPr sz="4200" i="1"/>
              <a:t>“Data-Intensive Computing”</a:t>
            </a:r>
          </a:p>
        </p:txBody>
      </p:sp>
    </p:spTree>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p:cNvSpPr>
          <p:nvPr>
            <p:ph type="title"/>
          </p:nvPr>
        </p:nvSpPr>
        <p:spPr>
          <a:prstGeom prst="rect">
            <a:avLst/>
          </a:prstGeom>
        </p:spPr>
        <p:txBody>
          <a:bodyPr/>
          <a:lstStyle/>
          <a:p>
            <a:pPr lvl="0">
              <a:defRPr sz="1800"/>
            </a:pPr>
            <a:r>
              <a:rPr sz="8400"/>
              <a:t>MapReduce / Hadoop</a:t>
            </a:r>
          </a:p>
        </p:txBody>
      </p:sp>
      <p:graphicFrame>
        <p:nvGraphicFramePr>
          <p:cNvPr id="200" name="Table 200"/>
          <p:cNvGraphicFramePr/>
          <p:nvPr/>
        </p:nvGraphicFramePr>
        <p:xfrm>
          <a:off x="965200" y="3619500"/>
          <a:ext cx="622300" cy="4551680"/>
        </p:xfrm>
        <a:graphic>
          <a:graphicData uri="http://schemas.openxmlformats.org/drawingml/2006/table">
            <a:tbl>
              <a:tblPr>
                <a:tableStyleId>{4C3C2611-4C71-4FC5-86AE-919BDF0F9419}</a:tableStyleId>
              </a:tblPr>
              <a:tblGrid>
                <a:gridCol w="622300"/>
              </a:tblGrid>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r h="573314">
                <a:tc>
                  <a:txBody>
                    <a:bodyPr/>
                    <a:lstStyle/>
                    <a:p>
                      <a:pPr lvl="0" defTabSz="914400">
                        <a:tabLst>
                          <a:tab pos="914400" algn="l"/>
                        </a:tabLst>
                        <a:defRPr sz="3600">
                          <a:latin typeface="+mn-lt"/>
                          <a:ea typeface="+mn-ea"/>
                          <a:cs typeface="+mn-c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noFill/>
                  </a:tcPr>
                </a:tc>
              </a:tr>
            </a:tbl>
          </a:graphicData>
        </a:graphic>
      </p:graphicFrame>
      <p:sp>
        <p:nvSpPr>
          <p:cNvPr id="201" name="Shape 201"/>
          <p:cNvSpPr/>
          <p:nvPr/>
        </p:nvSpPr>
        <p:spPr>
          <a:xfrm>
            <a:off x="1122" y="2203450"/>
            <a:ext cx="2552701" cy="1346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Data Chunks</a:t>
            </a:r>
          </a:p>
        </p:txBody>
      </p:sp>
      <p:sp>
        <p:nvSpPr>
          <p:cNvPr id="202" name="Shape 202"/>
          <p:cNvSpPr/>
          <p:nvPr/>
        </p:nvSpPr>
        <p:spPr>
          <a:xfrm>
            <a:off x="3098800" y="29845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203" name="Shape 203"/>
          <p:cNvSpPr/>
          <p:nvPr/>
        </p:nvSpPr>
        <p:spPr>
          <a:xfrm>
            <a:off x="3098800" y="47752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204" name="Shape 204"/>
          <p:cNvSpPr/>
          <p:nvPr/>
        </p:nvSpPr>
        <p:spPr>
          <a:xfrm>
            <a:off x="3098800" y="64135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grpSp>
        <p:nvGrpSpPr>
          <p:cNvPr id="210" name="Group 210"/>
          <p:cNvGrpSpPr/>
          <p:nvPr/>
        </p:nvGrpSpPr>
        <p:grpSpPr>
          <a:xfrm>
            <a:off x="1587500" y="3505200"/>
            <a:ext cx="1549400" cy="3771900"/>
            <a:chOff x="0" y="0"/>
            <a:chExt cx="1549400" cy="3771900"/>
          </a:xfrm>
        </p:grpSpPr>
        <p:sp>
          <p:nvSpPr>
            <p:cNvPr id="205" name="Shape 205"/>
            <p:cNvSpPr/>
            <p:nvPr/>
          </p:nvSpPr>
          <p:spPr>
            <a:xfrm flipH="1">
              <a:off x="12700" y="0"/>
              <a:ext cx="1511300" cy="431800"/>
            </a:xfrm>
            <a:prstGeom prst="line">
              <a:avLst/>
            </a:prstGeom>
            <a:noFill/>
            <a:ln w="38100" cap="flat">
              <a:solidFill>
                <a:srgbClr val="000000"/>
              </a:solidFill>
              <a:prstDash val="solid"/>
              <a:miter lim="400000"/>
              <a:headEnd type="stealth" w="med" len="med"/>
            </a:ln>
            <a:effectLst/>
          </p:spPr>
          <p:txBody>
            <a:bodyPr wrap="square" lIns="0" tIns="0" rIns="0" bIns="0" numCol="1" anchor="t">
              <a:noAutofit/>
            </a:bodyPr>
            <a:lstStyle/>
            <a:p>
              <a:pPr lvl="0" algn="l" defTabSz="457200">
                <a:defRPr sz="1200">
                  <a:latin typeface="Helvetica"/>
                  <a:ea typeface="Helvetica"/>
                  <a:cs typeface="Helvetica"/>
                  <a:sym typeface="Helvetica"/>
                </a:defRPr>
              </a:pPr>
              <a:endParaRPr/>
            </a:p>
          </p:txBody>
        </p:sp>
        <p:sp>
          <p:nvSpPr>
            <p:cNvPr id="206" name="Shape 206"/>
            <p:cNvSpPr/>
            <p:nvPr/>
          </p:nvSpPr>
          <p:spPr>
            <a:xfrm flipH="1">
              <a:off x="12700" y="533400"/>
              <a:ext cx="1511300" cy="431800"/>
            </a:xfrm>
            <a:prstGeom prst="line">
              <a:avLst/>
            </a:prstGeom>
            <a:noFill/>
            <a:ln w="38100" cap="flat">
              <a:solidFill>
                <a:srgbClr val="000000"/>
              </a:solidFill>
              <a:prstDash val="solid"/>
              <a:miter lim="400000"/>
              <a:headEnd type="stealth" w="med" len="med"/>
            </a:ln>
            <a:effectLst/>
          </p:spPr>
          <p:txBody>
            <a:bodyPr wrap="square" lIns="0" tIns="0" rIns="0" bIns="0" numCol="1" anchor="t">
              <a:noAutofit/>
            </a:bodyPr>
            <a:lstStyle/>
            <a:p>
              <a:pPr lvl="0" algn="l" defTabSz="457200">
                <a:defRPr sz="1200">
                  <a:latin typeface="Helvetica"/>
                  <a:ea typeface="Helvetica"/>
                  <a:cs typeface="Helvetica"/>
                  <a:sym typeface="Helvetica"/>
                </a:defRPr>
              </a:pPr>
              <a:endParaRPr/>
            </a:p>
          </p:txBody>
        </p:sp>
        <p:sp>
          <p:nvSpPr>
            <p:cNvPr id="207" name="Shape 207"/>
            <p:cNvSpPr/>
            <p:nvPr/>
          </p:nvSpPr>
          <p:spPr>
            <a:xfrm flipH="1" flipV="1">
              <a:off x="12700" y="1600199"/>
              <a:ext cx="1536700" cy="63502"/>
            </a:xfrm>
            <a:prstGeom prst="line">
              <a:avLst/>
            </a:prstGeom>
            <a:noFill/>
            <a:ln w="38100" cap="flat">
              <a:solidFill>
                <a:srgbClr val="000000"/>
              </a:solidFill>
              <a:prstDash val="solid"/>
              <a:miter lim="400000"/>
              <a:headEnd type="stealth" w="med" len="med"/>
            </a:ln>
            <a:effectLst/>
          </p:spPr>
          <p:txBody>
            <a:bodyPr wrap="square" lIns="0" tIns="0" rIns="0" bIns="0" numCol="1" anchor="t">
              <a:noAutofit/>
            </a:bodyPr>
            <a:lstStyle/>
            <a:p>
              <a:pPr lvl="0" algn="l" defTabSz="457200">
                <a:defRPr sz="1200">
                  <a:latin typeface="Helvetica"/>
                  <a:ea typeface="Helvetica"/>
                  <a:cs typeface="Helvetica"/>
                  <a:sym typeface="Helvetica"/>
                </a:defRPr>
              </a:pPr>
              <a:endParaRPr/>
            </a:p>
          </p:txBody>
        </p:sp>
        <p:sp>
          <p:nvSpPr>
            <p:cNvPr id="208" name="Shape 208"/>
            <p:cNvSpPr/>
            <p:nvPr/>
          </p:nvSpPr>
          <p:spPr>
            <a:xfrm flipH="1" flipV="1">
              <a:off x="0" y="2209800"/>
              <a:ext cx="1536700" cy="63501"/>
            </a:xfrm>
            <a:prstGeom prst="line">
              <a:avLst/>
            </a:prstGeom>
            <a:noFill/>
            <a:ln w="38100" cap="flat">
              <a:solidFill>
                <a:srgbClr val="000000"/>
              </a:solidFill>
              <a:prstDash val="solid"/>
              <a:miter lim="400000"/>
              <a:headEnd type="stealth" w="med" len="med"/>
            </a:ln>
            <a:effectLst/>
          </p:spPr>
          <p:txBody>
            <a:bodyPr wrap="square" lIns="0" tIns="0" rIns="0" bIns="0" numCol="1" anchor="t">
              <a:noAutofit/>
            </a:bodyPr>
            <a:lstStyle/>
            <a:p>
              <a:pPr lvl="0" algn="l" defTabSz="457200">
                <a:defRPr sz="1200">
                  <a:latin typeface="Helvetica"/>
                  <a:ea typeface="Helvetica"/>
                  <a:cs typeface="Helvetica"/>
                  <a:sym typeface="Helvetica"/>
                </a:defRPr>
              </a:pPr>
              <a:endParaRPr/>
            </a:p>
          </p:txBody>
        </p:sp>
        <p:sp>
          <p:nvSpPr>
            <p:cNvPr id="209" name="Shape 209"/>
            <p:cNvSpPr/>
            <p:nvPr/>
          </p:nvSpPr>
          <p:spPr>
            <a:xfrm>
              <a:off x="549609" y="3048000"/>
              <a:ext cx="465126" cy="7239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lvl="0">
                <a:defRPr sz="1800"/>
              </a:pPr>
              <a:r>
                <a:rPr sz="4200"/>
                <a:t>...</a:t>
              </a:r>
            </a:p>
          </p:txBody>
        </p:sp>
      </p:grpSp>
      <p:sp>
        <p:nvSpPr>
          <p:cNvPr id="211" name="Shape 211"/>
          <p:cNvSpPr/>
          <p:nvPr/>
        </p:nvSpPr>
        <p:spPr>
          <a:xfrm>
            <a:off x="2324025" y="2247900"/>
            <a:ext cx="2580495"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Computers</a:t>
            </a:r>
          </a:p>
        </p:txBody>
      </p:sp>
      <p:sp>
        <p:nvSpPr>
          <p:cNvPr id="212" name="Shape 212"/>
          <p:cNvSpPr/>
          <p:nvPr/>
        </p:nvSpPr>
        <p:spPr>
          <a:xfrm>
            <a:off x="1909911" y="7880350"/>
            <a:ext cx="3408723" cy="13462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Data </a:t>
            </a:r>
          </a:p>
          <a:p>
            <a:pPr lvl="0">
              <a:defRPr sz="1800"/>
            </a:pPr>
            <a:r>
              <a:rPr sz="4200"/>
              <a:t>Transformation</a:t>
            </a:r>
          </a:p>
        </p:txBody>
      </p:sp>
      <p:sp>
        <p:nvSpPr>
          <p:cNvPr id="213" name="Shape 213"/>
          <p:cNvSpPr/>
          <p:nvPr/>
        </p:nvSpPr>
        <p:spPr>
          <a:xfrm>
            <a:off x="6273800" y="29845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214" name="Shape 214"/>
          <p:cNvSpPr/>
          <p:nvPr/>
        </p:nvSpPr>
        <p:spPr>
          <a:xfrm>
            <a:off x="6273800" y="49911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215" name="Shape 215"/>
          <p:cNvSpPr/>
          <p:nvPr/>
        </p:nvSpPr>
        <p:spPr>
          <a:xfrm>
            <a:off x="6273800" y="6654800"/>
            <a:ext cx="1270000" cy="1270000"/>
          </a:xfrm>
          <a:prstGeom prst="rect">
            <a:avLst/>
          </a:prstGeom>
          <a:blipFill>
            <a:blip r:embed="rId2"/>
          </a:blipFill>
          <a:ln w="25400">
            <a:solidFill/>
            <a:miter lim="400000"/>
          </a:ln>
        </p:spPr>
        <p:txBody>
          <a:bodyPr lIns="50800" tIns="50800" rIns="50800" bIns="50800" anchor="ctr"/>
          <a:lstStyle/>
          <a:p>
            <a:pPr lvl="0">
              <a:defRPr sz="4000">
                <a:solidFill>
                  <a:srgbClr val="FFFFFF"/>
                </a:solidFill>
                <a:effectLst>
                  <a:outerShdw blurRad="38100" dist="12700" dir="5400000" rotWithShape="0">
                    <a:srgbClr val="000000">
                      <a:alpha val="50000"/>
                    </a:srgbClr>
                  </a:outerShdw>
                </a:effectLst>
              </a:defRPr>
            </a:pPr>
            <a:endParaRPr/>
          </a:p>
        </p:txBody>
      </p:sp>
      <p:sp>
        <p:nvSpPr>
          <p:cNvPr id="216" name="Shape 216"/>
          <p:cNvSpPr/>
          <p:nvPr/>
        </p:nvSpPr>
        <p:spPr>
          <a:xfrm flipH="1">
            <a:off x="4356100" y="3479800"/>
            <a:ext cx="1930400" cy="2019300"/>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17" name="Shape 217"/>
          <p:cNvSpPr/>
          <p:nvPr/>
        </p:nvSpPr>
        <p:spPr>
          <a:xfrm flipH="1">
            <a:off x="4381499" y="5524500"/>
            <a:ext cx="1892301" cy="114302"/>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18" name="Shape 218"/>
          <p:cNvSpPr/>
          <p:nvPr/>
        </p:nvSpPr>
        <p:spPr>
          <a:xfrm flipH="1" flipV="1">
            <a:off x="4381500" y="5803901"/>
            <a:ext cx="1866900" cy="1460500"/>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19" name="Shape 219"/>
          <p:cNvSpPr/>
          <p:nvPr/>
        </p:nvSpPr>
        <p:spPr>
          <a:xfrm>
            <a:off x="4929553" y="4876800"/>
            <a:ext cx="1052439" cy="723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Sort</a:t>
            </a:r>
          </a:p>
        </p:txBody>
      </p:sp>
      <p:sp>
        <p:nvSpPr>
          <p:cNvPr id="220" name="Shape 220"/>
          <p:cNvSpPr/>
          <p:nvPr/>
        </p:nvSpPr>
        <p:spPr>
          <a:xfrm>
            <a:off x="5568205" y="7880350"/>
            <a:ext cx="2692228" cy="13462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4200"/>
              <a:t>Data</a:t>
            </a:r>
          </a:p>
          <a:p>
            <a:pPr lvl="0">
              <a:defRPr sz="1800"/>
            </a:pPr>
            <a:r>
              <a:rPr sz="4200"/>
              <a:t>Aggregation</a:t>
            </a:r>
          </a:p>
        </p:txBody>
      </p:sp>
      <p:sp>
        <p:nvSpPr>
          <p:cNvPr id="221" name="Shape 221"/>
          <p:cNvSpPr/>
          <p:nvPr/>
        </p:nvSpPr>
        <p:spPr>
          <a:xfrm>
            <a:off x="1122" y="8191499"/>
            <a:ext cx="1790701"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Storage</a:t>
            </a:r>
          </a:p>
        </p:txBody>
      </p:sp>
      <p:sp>
        <p:nvSpPr>
          <p:cNvPr id="222" name="Shape 222"/>
          <p:cNvSpPr/>
          <p:nvPr/>
        </p:nvSpPr>
        <p:spPr>
          <a:xfrm>
            <a:off x="9067800" y="5079999"/>
            <a:ext cx="1790700"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4200"/>
              <a:t>Storage</a:t>
            </a:r>
          </a:p>
        </p:txBody>
      </p:sp>
      <p:sp>
        <p:nvSpPr>
          <p:cNvPr id="223" name="Shape 223"/>
          <p:cNvSpPr/>
          <p:nvPr/>
        </p:nvSpPr>
        <p:spPr>
          <a:xfrm flipH="1" flipV="1">
            <a:off x="7543800" y="3695700"/>
            <a:ext cx="1866900" cy="1460499"/>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24" name="Shape 224"/>
          <p:cNvSpPr/>
          <p:nvPr/>
        </p:nvSpPr>
        <p:spPr>
          <a:xfrm flipH="1">
            <a:off x="7531100" y="5486400"/>
            <a:ext cx="1524000" cy="152402"/>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25" name="Shape 225"/>
          <p:cNvSpPr/>
          <p:nvPr/>
        </p:nvSpPr>
        <p:spPr>
          <a:xfrm flipH="1">
            <a:off x="7581900" y="5753100"/>
            <a:ext cx="1930400" cy="2019300"/>
          </a:xfrm>
          <a:prstGeom prst="line">
            <a:avLst/>
          </a:prstGeom>
          <a:ln w="38100">
            <a:solidFill/>
            <a:miter lim="400000"/>
            <a:headEnd type="stealth"/>
          </a:ln>
        </p:spPr>
        <p:txBody>
          <a:bodyPr lIns="0" tIns="0" rIns="0" bIns="0"/>
          <a:lstStyle/>
          <a:p>
            <a:pPr lvl="0" algn="l" defTabSz="457200">
              <a:defRPr sz="1200">
                <a:latin typeface="Helvetica"/>
                <a:ea typeface="Helvetica"/>
                <a:cs typeface="Helvetica"/>
                <a:sym typeface="Helvetica"/>
              </a:defRPr>
            </a:pPr>
            <a:endParaRPr/>
          </a:p>
        </p:txBody>
      </p:sp>
      <p:sp>
        <p:nvSpPr>
          <p:cNvPr id="226" name="Shape 226"/>
          <p:cNvSpPr/>
          <p:nvPr/>
        </p:nvSpPr>
        <p:spPr>
          <a:xfrm>
            <a:off x="1715622" y="2044700"/>
            <a:ext cx="9232901" cy="6388100"/>
          </a:xfrm>
          <a:prstGeom prst="rect">
            <a:avLst/>
          </a:prstGeom>
          <a:solidFill>
            <a:srgbClr val="FFE8B9">
              <a:alpha val="96000"/>
            </a:srgbClr>
          </a:solidFill>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algn="l">
              <a:defRPr sz="1800"/>
            </a:pPr>
            <a:r>
              <a:rPr sz="3900" dirty="0"/>
              <a:t>Why?  Hiding details of programming 10,000 machines!</a:t>
            </a:r>
          </a:p>
          <a:p>
            <a:pPr lvl="0" algn="l">
              <a:defRPr sz="1800"/>
            </a:pPr>
            <a:endParaRPr sz="3900" dirty="0"/>
          </a:p>
          <a:p>
            <a:pPr lvl="0" algn="l">
              <a:defRPr sz="1800"/>
            </a:pPr>
            <a:r>
              <a:rPr sz="3900" dirty="0"/>
              <a:t>Programmer writes two simple functions:</a:t>
            </a:r>
          </a:p>
          <a:p>
            <a:pPr lvl="0" algn="l">
              <a:defRPr sz="1800"/>
            </a:pPr>
            <a:endParaRPr sz="3900" dirty="0"/>
          </a:p>
          <a:p>
            <a:pPr lvl="0" algn="l">
              <a:defRPr sz="1800"/>
            </a:pPr>
            <a:r>
              <a:rPr sz="3900" dirty="0"/>
              <a:t>map (data item) -&gt; list(tmp values)</a:t>
            </a:r>
          </a:p>
          <a:p>
            <a:pPr lvl="0" algn="l">
              <a:defRPr sz="1800"/>
            </a:pPr>
            <a:r>
              <a:rPr sz="3900" dirty="0"/>
              <a:t>reduce ( list(tmp values)) -&gt; list(out values)</a:t>
            </a:r>
          </a:p>
          <a:p>
            <a:pPr lvl="0" algn="l">
              <a:defRPr sz="1800"/>
            </a:pPr>
            <a:endParaRPr sz="3900" dirty="0"/>
          </a:p>
          <a:p>
            <a:pPr lvl="0" algn="l">
              <a:defRPr sz="1800"/>
            </a:pPr>
            <a:r>
              <a:rPr sz="3900" dirty="0"/>
              <a:t>MapReduce system balances load, handles failures, starts job, collects results, etc.</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13"/>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214"/>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4" nodeType="afterEffect">
                                  <p:stCondLst>
                                    <p:cond delay="0"/>
                                  </p:stCondLst>
                                  <p:iterate>
                                    <p:tmAbs val="0"/>
                                  </p:iterate>
                                  <p:childTnLst>
                                    <p:set>
                                      <p:cBhvr>
                                        <p:cTn id="16" fill="hold"/>
                                        <p:tgtEl>
                                          <p:spTgt spid="215"/>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216"/>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6" nodeType="afterEffect">
                                  <p:stCondLst>
                                    <p:cond delay="0"/>
                                  </p:stCondLst>
                                  <p:iterate>
                                    <p:tmAbs val="0"/>
                                  </p:iterate>
                                  <p:childTnLst>
                                    <p:set>
                                      <p:cBhvr>
                                        <p:cTn id="22" fill="hold"/>
                                        <p:tgtEl>
                                          <p:spTgt spid="217"/>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7" nodeType="afterEffect">
                                  <p:stCondLst>
                                    <p:cond delay="0"/>
                                  </p:stCondLst>
                                  <p:iterate>
                                    <p:tmAbs val="0"/>
                                  </p:iterate>
                                  <p:childTnLst>
                                    <p:set>
                                      <p:cBhvr>
                                        <p:cTn id="25" fill="hold"/>
                                        <p:tgtEl>
                                          <p:spTgt spid="218"/>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8" nodeType="afterEffect">
                                  <p:stCondLst>
                                    <p:cond delay="0"/>
                                  </p:stCondLst>
                                  <p:iterate>
                                    <p:tmAbs val="0"/>
                                  </p:iterate>
                                  <p:childTnLst>
                                    <p:set>
                                      <p:cBhvr>
                                        <p:cTn id="28" fill="hold"/>
                                        <p:tgtEl>
                                          <p:spTgt spid="219"/>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9" nodeType="afterEffect">
                                  <p:stCondLst>
                                    <p:cond delay="0"/>
                                  </p:stCondLst>
                                  <p:iterate>
                                    <p:tmAbs val="0"/>
                                  </p:iterate>
                                  <p:childTnLst>
                                    <p:set>
                                      <p:cBhvr>
                                        <p:cTn id="31" fill="hold"/>
                                        <p:tgtEl>
                                          <p:spTgt spid="220"/>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10" nodeType="clickEffect">
                                  <p:stCondLst>
                                    <p:cond delay="0"/>
                                  </p:stCondLst>
                                  <p:iterate>
                                    <p:tmAbs val="0"/>
                                  </p:iterate>
                                  <p:childTnLst>
                                    <p:set>
                                      <p:cBhvr>
                                        <p:cTn id="35" fill="hold"/>
                                        <p:tgtEl>
                                          <p:spTgt spid="222"/>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grpId="11" nodeType="afterEffect">
                                  <p:stCondLst>
                                    <p:cond delay="0"/>
                                  </p:stCondLst>
                                  <p:iterate>
                                    <p:tmAbs val="0"/>
                                  </p:iterate>
                                  <p:childTnLst>
                                    <p:set>
                                      <p:cBhvr>
                                        <p:cTn id="38" fill="hold"/>
                                        <p:tgtEl>
                                          <p:spTgt spid="223"/>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grpId="12" nodeType="afterEffect">
                                  <p:stCondLst>
                                    <p:cond delay="0"/>
                                  </p:stCondLst>
                                  <p:iterate>
                                    <p:tmAbs val="0"/>
                                  </p:iterate>
                                  <p:childTnLst>
                                    <p:set>
                                      <p:cBhvr>
                                        <p:cTn id="41" fill="hold"/>
                                        <p:tgtEl>
                                          <p:spTgt spid="224"/>
                                        </p:tgtEl>
                                        <p:attrNameLst>
                                          <p:attrName>style.visibility</p:attrName>
                                        </p:attrNameLst>
                                      </p:cBhvr>
                                      <p:to>
                                        <p:strVal val="visible"/>
                                      </p:to>
                                    </p:set>
                                  </p:childTnLst>
                                </p:cTn>
                              </p:par>
                            </p:childTnLst>
                          </p:cTn>
                        </p:par>
                        <p:par>
                          <p:cTn id="42" fill="hold">
                            <p:stCondLst>
                              <p:cond delay="0"/>
                            </p:stCondLst>
                            <p:childTnLst>
                              <p:par>
                                <p:cTn id="43" presetID="1" presetClass="entr" presetSubtype="0" fill="hold" grpId="13" nodeType="afterEffect">
                                  <p:stCondLst>
                                    <p:cond delay="0"/>
                                  </p:stCondLst>
                                  <p:iterate>
                                    <p:tmAbs val="0"/>
                                  </p:iterate>
                                  <p:childTnLst>
                                    <p:set>
                                      <p:cBhvr>
                                        <p:cTn id="44" fill="hold"/>
                                        <p:tgtEl>
                                          <p:spTgt spid="22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4" nodeType="clickEffect">
                                  <p:stCondLst>
                                    <p:cond delay="0"/>
                                  </p:stCondLst>
                                  <p:iterate>
                                    <p:tmAbs val="0"/>
                                  </p:iterate>
                                  <p:childTnLst>
                                    <p:set>
                                      <p:cBhvr>
                                        <p:cTn id="48" fill="hold"/>
                                        <p:tgtEl>
                                          <p:spTgt spid="2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1" animBg="1" advAuto="0"/>
      <p:bldP spid="213" grpId="2" animBg="1" advAuto="0"/>
      <p:bldP spid="214" grpId="3" animBg="1" advAuto="0"/>
      <p:bldP spid="215" grpId="4" animBg="1" advAuto="0"/>
      <p:bldP spid="216" grpId="5" animBg="1" advAuto="0"/>
      <p:bldP spid="217" grpId="6" animBg="1" advAuto="0"/>
      <p:bldP spid="218" grpId="7" animBg="1" advAuto="0"/>
      <p:bldP spid="219" grpId="8" animBg="1" advAuto="0"/>
      <p:bldP spid="220" grpId="9" animBg="1" advAuto="0"/>
      <p:bldP spid="222" grpId="10" animBg="1" advAuto="0"/>
      <p:bldP spid="223" grpId="11" animBg="1" advAuto="0"/>
      <p:bldP spid="224" grpId="12" animBg="1" advAuto="0"/>
      <p:bldP spid="225" grpId="13" animBg="1" advAuto="0"/>
      <p:bldP spid="226" grpId="14" animBg="1" advAuto="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p:cNvSpPr>
          <p:nvPr>
            <p:ph type="title"/>
          </p:nvPr>
        </p:nvSpPr>
        <p:spPr>
          <a:prstGeom prst="rect">
            <a:avLst/>
          </a:prstGeom>
        </p:spPr>
        <p:txBody>
          <a:bodyPr/>
          <a:lstStyle/>
          <a:p>
            <a:pPr lvl="0">
              <a:defRPr sz="1800"/>
            </a:pPr>
            <a:r>
              <a:rPr sz="8400"/>
              <a:t>All that...</a:t>
            </a:r>
          </a:p>
        </p:txBody>
      </p:sp>
      <p:sp>
        <p:nvSpPr>
          <p:cNvPr id="229" name="Shape 229"/>
          <p:cNvSpPr>
            <a:spLocks noGrp="1"/>
          </p:cNvSpPr>
          <p:nvPr>
            <p:ph type="body" idx="1"/>
          </p:nvPr>
        </p:nvSpPr>
        <p:spPr>
          <a:prstGeom prst="rect">
            <a:avLst/>
          </a:prstGeom>
        </p:spPr>
        <p:txBody>
          <a:bodyPr/>
          <a:lstStyle/>
          <a:p>
            <a:pPr lvl="0">
              <a:defRPr sz="1800"/>
            </a:pPr>
            <a:r>
              <a:rPr sz="4100" dirty="0"/>
              <a:t>Hundreds of DNS servers</a:t>
            </a:r>
          </a:p>
          <a:p>
            <a:pPr lvl="0">
              <a:defRPr sz="1800"/>
            </a:pPr>
            <a:r>
              <a:rPr sz="4100" dirty="0"/>
              <a:t>Protocols on protocols on protocols</a:t>
            </a:r>
          </a:p>
          <a:p>
            <a:pPr lvl="0">
              <a:defRPr sz="1800"/>
            </a:pPr>
            <a:r>
              <a:rPr sz="4100" dirty="0"/>
              <a:t>Distributed network of Internet routers to get packets around the globe</a:t>
            </a:r>
          </a:p>
          <a:p>
            <a:pPr lvl="0">
              <a:defRPr sz="1800"/>
            </a:pPr>
            <a:r>
              <a:rPr sz="4100" dirty="0"/>
              <a:t>Hundreds of thousands of servers</a:t>
            </a:r>
          </a:p>
          <a:p>
            <a:pPr lvl="0">
              <a:defRPr sz="1800"/>
            </a:pPr>
            <a:r>
              <a:rPr sz="4100" dirty="0"/>
              <a:t>... to find </a:t>
            </a:r>
            <a:r>
              <a:rPr lang="en-US" sz="4100" dirty="0" smtClean="0"/>
              <a:t>why Obama renamed a mountain? </a:t>
            </a:r>
            <a:endParaRPr sz="4100" dirty="0"/>
          </a:p>
        </p:txBody>
      </p:sp>
    </p:spTree>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pic>
        <p:nvPicPr>
          <p:cNvPr id="4" name="Picture 3"/>
          <p:cNvPicPr>
            <a:picLocks noChangeAspect="1"/>
          </p:cNvPicPr>
          <p:nvPr/>
        </p:nvPicPr>
        <p:blipFill>
          <a:blip r:embed="rId2"/>
          <a:stretch>
            <a:fillRect/>
          </a:stretch>
        </p:blipFill>
        <p:spPr>
          <a:xfrm>
            <a:off x="414867" y="4157133"/>
            <a:ext cx="11709400" cy="3973778"/>
          </a:xfrm>
          <a:prstGeom prst="rect">
            <a:avLst/>
          </a:prstGeom>
        </p:spPr>
      </p:pic>
    </p:spTree>
    <p:extLst>
      <p:ext uri="{BB962C8B-B14F-4D97-AF65-F5344CB8AC3E}">
        <p14:creationId xmlns:p14="http://schemas.microsoft.com/office/powerpoint/2010/main" val="56291446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3670" y="-157096"/>
            <a:ext cx="11356236" cy="2438400"/>
          </a:xfrm>
        </p:spPr>
        <p:txBody>
          <a:bodyPr/>
          <a:lstStyle/>
          <a:p>
            <a:r>
              <a:rPr lang="en-US" smtClean="0"/>
              <a:t>Processing WL/Enroll</a:t>
            </a:r>
            <a:endParaRPr lang="en-US" dirty="0"/>
          </a:p>
        </p:txBody>
      </p:sp>
      <p:sp>
        <p:nvSpPr>
          <p:cNvPr id="3" name="Text Placeholder 2"/>
          <p:cNvSpPr>
            <a:spLocks noGrp="1"/>
          </p:cNvSpPr>
          <p:nvPr>
            <p:ph type="body" idx="1"/>
          </p:nvPr>
        </p:nvSpPr>
        <p:spPr>
          <a:xfrm>
            <a:off x="1107160" y="2375072"/>
            <a:ext cx="11581705" cy="5715000"/>
          </a:xfrm>
        </p:spPr>
        <p:txBody>
          <a:bodyPr/>
          <a:lstStyle/>
          <a:p>
            <a:pPr marL="317500" indent="0">
              <a:buNone/>
            </a:pPr>
            <a:endParaRPr lang="en-US" sz="3600" dirty="0" smtClean="0"/>
          </a:p>
          <a:p>
            <a:r>
              <a:rPr lang="en-US" sz="3600" dirty="0" smtClean="0"/>
              <a:t>You will not be able to take </a:t>
            </a:r>
            <a:r>
              <a:rPr lang="en-US" sz="3600" dirty="0" smtClean="0"/>
              <a:t>the class if:</a:t>
            </a:r>
          </a:p>
          <a:p>
            <a:pPr lvl="1"/>
            <a:r>
              <a:rPr lang="en-US" sz="3600" dirty="0" smtClean="0"/>
              <a:t>If not taken 213/513 at CMU *before* </a:t>
            </a:r>
          </a:p>
          <a:p>
            <a:pPr lvl="1"/>
            <a:r>
              <a:rPr lang="en-US" sz="3600" dirty="0" smtClean="0"/>
              <a:t>If </a:t>
            </a:r>
            <a:r>
              <a:rPr lang="en-US" sz="3600" dirty="0" smtClean="0"/>
              <a:t>you are an UGRAD and </a:t>
            </a:r>
            <a:r>
              <a:rPr lang="en-US" sz="3600" dirty="0" smtClean="0"/>
              <a:t>lower than a “C” in 213	</a:t>
            </a:r>
          </a:p>
          <a:p>
            <a:pPr lvl="1"/>
            <a:r>
              <a:rPr lang="en-US" sz="3600" dirty="0" smtClean="0"/>
              <a:t>If </a:t>
            </a:r>
            <a:r>
              <a:rPr lang="en-US" sz="3600" dirty="0" smtClean="0"/>
              <a:t>you are a Grad and </a:t>
            </a:r>
            <a:r>
              <a:rPr lang="en-US" sz="3600" dirty="0" smtClean="0"/>
              <a:t>lower than a “B-” in 213/513</a:t>
            </a:r>
          </a:p>
          <a:p>
            <a:r>
              <a:rPr lang="en-US" sz="3600" dirty="0"/>
              <a:t>Priority </a:t>
            </a:r>
            <a:r>
              <a:rPr lang="en-US" sz="3600" dirty="0" smtClean="0"/>
              <a:t>order</a:t>
            </a:r>
          </a:p>
          <a:p>
            <a:pPr lvl="1"/>
            <a:r>
              <a:rPr lang="en-US" sz="3600" dirty="0" smtClean="0"/>
              <a:t>Required: CS </a:t>
            </a:r>
            <a:r>
              <a:rPr lang="en-US" sz="3600" dirty="0" err="1" smtClean="0"/>
              <a:t>Ugrad</a:t>
            </a:r>
            <a:r>
              <a:rPr lang="en-US" sz="3600" dirty="0" smtClean="0"/>
              <a:t>, MSCS, MSDC, MITS</a:t>
            </a:r>
          </a:p>
          <a:p>
            <a:pPr lvl="1"/>
            <a:r>
              <a:rPr lang="en-US" sz="3600" dirty="0" smtClean="0"/>
              <a:t>Email from faculty </a:t>
            </a:r>
            <a:r>
              <a:rPr lang="en-US" sz="3600" dirty="0" smtClean="0"/>
              <a:t>advisor</a:t>
            </a:r>
            <a:endParaRPr lang="en-US" sz="3600" dirty="0" smtClean="0"/>
          </a:p>
          <a:p>
            <a:pPr lvl="1"/>
            <a:r>
              <a:rPr lang="en-US" sz="3600" dirty="0" smtClean="0"/>
              <a:t>… then WL </a:t>
            </a:r>
            <a:r>
              <a:rPr lang="en-US" sz="3600" dirty="0" smtClean="0"/>
              <a:t>rank</a:t>
            </a:r>
          </a:p>
        </p:txBody>
      </p:sp>
    </p:spTree>
    <p:extLst>
      <p:ext uri="{BB962C8B-B14F-4D97-AF65-F5344CB8AC3E}">
        <p14:creationId xmlns:p14="http://schemas.microsoft.com/office/powerpoint/2010/main" val="15734728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p:cNvSpPr>
          <p:nvPr>
            <p:ph type="title"/>
          </p:nvPr>
        </p:nvSpPr>
        <p:spPr>
          <a:prstGeom prst="rect">
            <a:avLst/>
          </a:prstGeom>
        </p:spPr>
        <p:txBody>
          <a:bodyPr/>
          <a:lstStyle/>
          <a:p>
            <a:pPr lvl="0">
              <a:defRPr sz="1800"/>
            </a:pPr>
            <a:r>
              <a:rPr sz="8400"/>
              <a:t>Course Goals</a:t>
            </a:r>
          </a:p>
        </p:txBody>
      </p:sp>
      <p:sp>
        <p:nvSpPr>
          <p:cNvPr id="52" name="Shape 52"/>
          <p:cNvSpPr>
            <a:spLocks noGrp="1"/>
          </p:cNvSpPr>
          <p:nvPr>
            <p:ph type="body" idx="1"/>
          </p:nvPr>
        </p:nvSpPr>
        <p:spPr>
          <a:xfrm>
            <a:off x="956733" y="2692400"/>
            <a:ext cx="11091333" cy="5715000"/>
          </a:xfrm>
          <a:prstGeom prst="rect">
            <a:avLst/>
          </a:prstGeom>
        </p:spPr>
        <p:txBody>
          <a:bodyPr/>
          <a:lstStyle/>
          <a:p>
            <a:pPr lvl="0">
              <a:defRPr sz="1800"/>
            </a:pPr>
            <a:r>
              <a:rPr sz="3200" dirty="0"/>
              <a:t>Systems requirement:</a:t>
            </a:r>
          </a:p>
          <a:p>
            <a:pPr lvl="1">
              <a:defRPr sz="1800"/>
            </a:pPr>
            <a:r>
              <a:rPr sz="3200" dirty="0"/>
              <a:t>Learn something about distributed systems in particular;</a:t>
            </a:r>
          </a:p>
          <a:p>
            <a:pPr lvl="1">
              <a:defRPr sz="1800"/>
            </a:pPr>
            <a:r>
              <a:rPr sz="3200" dirty="0"/>
              <a:t>Learn general systems principles (modularity, layering, naming, security, ...)</a:t>
            </a:r>
          </a:p>
          <a:p>
            <a:pPr lvl="1">
              <a:defRPr sz="1800"/>
            </a:pPr>
            <a:r>
              <a:rPr sz="3200" dirty="0"/>
              <a:t>Practice implementing real, larger systems; in teams;  must run in nasty environment; </a:t>
            </a:r>
          </a:p>
          <a:p>
            <a:pPr lvl="0">
              <a:defRPr sz="1800"/>
            </a:pPr>
            <a:r>
              <a:rPr sz="3200" dirty="0"/>
              <a:t>One consequence:  Must pass homeworks, exams, and projects independently as well as in total</a:t>
            </a:r>
            <a:r>
              <a:rPr sz="3200" dirty="0" smtClean="0"/>
              <a:t>.</a:t>
            </a:r>
            <a:r>
              <a:rPr lang="en-US" sz="3200" dirty="0" smtClean="0"/>
              <a:t> </a:t>
            </a:r>
          </a:p>
          <a:p>
            <a:pPr lvl="1">
              <a:defRPr sz="1800"/>
            </a:pPr>
            <a:r>
              <a:rPr lang="en-US" sz="3200" dirty="0" smtClean="0"/>
              <a:t>Note, if you fail either you will not pass the class </a:t>
            </a:r>
            <a:endParaRPr sz="32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hape 54"/>
          <p:cNvSpPr>
            <a:spLocks noGrp="1"/>
          </p:cNvSpPr>
          <p:nvPr>
            <p:ph type="title"/>
          </p:nvPr>
        </p:nvSpPr>
        <p:spPr>
          <a:prstGeom prst="rect">
            <a:avLst/>
          </a:prstGeom>
        </p:spPr>
        <p:txBody>
          <a:bodyPr/>
          <a:lstStyle/>
          <a:p>
            <a:pPr lvl="0">
              <a:defRPr sz="1800"/>
            </a:pPr>
            <a:r>
              <a:rPr sz="8400"/>
              <a:t>Course Format</a:t>
            </a:r>
          </a:p>
        </p:txBody>
      </p:sp>
      <p:sp>
        <p:nvSpPr>
          <p:cNvPr id="55" name="Shape 55"/>
          <p:cNvSpPr>
            <a:spLocks noGrp="1"/>
          </p:cNvSpPr>
          <p:nvPr>
            <p:ph type="body" idx="1"/>
          </p:nvPr>
        </p:nvSpPr>
        <p:spPr>
          <a:prstGeom prst="rect">
            <a:avLst/>
          </a:prstGeom>
        </p:spPr>
        <p:txBody>
          <a:bodyPr/>
          <a:lstStyle/>
          <a:p>
            <a:pPr lvl="0">
              <a:defRPr sz="1800"/>
            </a:pPr>
            <a:r>
              <a:rPr sz="3600" dirty="0" smtClean="0"/>
              <a:t>~</a:t>
            </a:r>
            <a:r>
              <a:rPr lang="en-US" sz="3600" dirty="0" smtClean="0"/>
              <a:t>26</a:t>
            </a:r>
            <a:r>
              <a:rPr sz="3600" dirty="0" smtClean="0"/>
              <a:t> </a:t>
            </a:r>
            <a:r>
              <a:rPr sz="3600" dirty="0"/>
              <a:t>lectures</a:t>
            </a:r>
          </a:p>
          <a:p>
            <a:pPr lvl="0">
              <a:defRPr sz="1800"/>
            </a:pPr>
            <a:r>
              <a:rPr sz="3600" dirty="0"/>
              <a:t>Office hours:  Practical issues for implementing projects;  general questions and discussion</a:t>
            </a:r>
          </a:p>
          <a:p>
            <a:pPr lvl="0">
              <a:defRPr sz="1800"/>
            </a:pPr>
            <a:r>
              <a:rPr lang="en-US" sz="3600" dirty="0"/>
              <a:t>4</a:t>
            </a:r>
            <a:r>
              <a:rPr sz="3600" dirty="0" smtClean="0"/>
              <a:t> </a:t>
            </a:r>
            <a:r>
              <a:rPr sz="3600" dirty="0"/>
              <a:t>projects;  </a:t>
            </a:r>
            <a:r>
              <a:rPr lang="en-US" sz="3600" dirty="0" smtClean="0"/>
              <a:t>2</a:t>
            </a:r>
            <a:r>
              <a:rPr sz="3600" dirty="0" smtClean="0"/>
              <a:t> solo</a:t>
            </a:r>
            <a:r>
              <a:rPr lang="en-US" sz="3600" dirty="0" smtClean="0"/>
              <a:t> (p0, p1)</a:t>
            </a:r>
            <a:r>
              <a:rPr sz="3600" dirty="0" smtClean="0"/>
              <a:t>, </a:t>
            </a:r>
            <a:r>
              <a:rPr sz="3600" dirty="0"/>
              <a:t>2 </a:t>
            </a:r>
            <a:r>
              <a:rPr lang="en-US" sz="3600" dirty="0" smtClean="0"/>
              <a:t>person team (p2,p3)</a:t>
            </a:r>
            <a:endParaRPr sz="3600" dirty="0"/>
          </a:p>
          <a:p>
            <a:pPr lvl="1">
              <a:defRPr sz="1800"/>
            </a:pPr>
            <a:r>
              <a:rPr lang="en-US" sz="3600" dirty="0" smtClean="0"/>
              <a:t>P1: </a:t>
            </a:r>
            <a:r>
              <a:rPr sz="3600" dirty="0" smtClean="0"/>
              <a:t>Distributed </a:t>
            </a:r>
            <a:r>
              <a:rPr sz="3600" dirty="0"/>
              <a:t>(internet-wide) bitcoin miner</a:t>
            </a:r>
          </a:p>
          <a:p>
            <a:pPr lvl="1">
              <a:defRPr sz="1800"/>
            </a:pPr>
            <a:r>
              <a:rPr lang="en-US" sz="3600" dirty="0" smtClean="0"/>
              <a:t>P2: </a:t>
            </a:r>
            <a:r>
              <a:rPr sz="3600" dirty="0" smtClean="0"/>
              <a:t>Building </a:t>
            </a:r>
            <a:r>
              <a:rPr sz="3600" dirty="0"/>
              <a:t>Tribbler (or something)</a:t>
            </a:r>
          </a:p>
          <a:p>
            <a:pPr lvl="1">
              <a:defRPr sz="1800"/>
            </a:pPr>
            <a:r>
              <a:rPr lang="en-US" sz="3600" dirty="0" smtClean="0"/>
              <a:t>P3: Project with distributed systems concepts like </a:t>
            </a:r>
            <a:r>
              <a:rPr sz="3600" dirty="0" smtClean="0"/>
              <a:t>replication </a:t>
            </a:r>
            <a:r>
              <a:rPr sz="3600" dirty="0"/>
              <a:t>or distributed commit/consensus</a:t>
            </a:r>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pPr lvl="0">
              <a:defRPr sz="1800"/>
            </a:pPr>
            <a:r>
              <a:rPr sz="8400"/>
              <a:t>Book</a:t>
            </a:r>
          </a:p>
        </p:txBody>
      </p:sp>
      <p:sp>
        <p:nvSpPr>
          <p:cNvPr id="58" name="Shape 58"/>
          <p:cNvSpPr>
            <a:spLocks noGrp="1"/>
          </p:cNvSpPr>
          <p:nvPr>
            <p:ph type="body" idx="1"/>
          </p:nvPr>
        </p:nvSpPr>
        <p:spPr>
          <a:prstGeom prst="rect">
            <a:avLst/>
          </a:prstGeom>
        </p:spPr>
        <p:txBody>
          <a:bodyPr/>
          <a:lstStyle/>
          <a:p>
            <a:pPr lvl="0">
              <a:defRPr sz="1800"/>
            </a:pPr>
            <a:r>
              <a:rPr sz="4200"/>
              <a:t>Link to Amazon purchase (new, used, rent) from syllabus page</a:t>
            </a:r>
          </a:p>
          <a:p>
            <a:pPr lvl="0">
              <a:defRPr sz="1800"/>
            </a:pPr>
            <a:r>
              <a:rPr sz="4200"/>
              <a:t>Several useful references on web page</a:t>
            </a:r>
          </a:p>
          <a:p>
            <a:pPr lvl="0">
              <a:defRPr sz="1800"/>
            </a:pPr>
            <a:r>
              <a:rPr sz="4200"/>
              <a:t>We’ll be compiling notes (and these slides) for your use over the course of the semester;  based on, but not identical to, prior 15-440 instance</a:t>
            </a: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Shape 60"/>
          <p:cNvSpPr>
            <a:spLocks noGrp="1"/>
          </p:cNvSpPr>
          <p:nvPr>
            <p:ph type="title"/>
          </p:nvPr>
        </p:nvSpPr>
        <p:spPr>
          <a:prstGeom prst="rect">
            <a:avLst/>
          </a:prstGeom>
        </p:spPr>
        <p:txBody>
          <a:bodyPr/>
          <a:lstStyle/>
          <a:p>
            <a:pPr lvl="0">
              <a:defRPr sz="1800"/>
            </a:pPr>
            <a:r>
              <a:rPr sz="8400" dirty="0"/>
              <a:t>About Projects</a:t>
            </a:r>
          </a:p>
        </p:txBody>
      </p:sp>
      <p:sp>
        <p:nvSpPr>
          <p:cNvPr id="61" name="Shape 61"/>
          <p:cNvSpPr>
            <a:spLocks noGrp="1"/>
          </p:cNvSpPr>
          <p:nvPr>
            <p:ph type="body" idx="1"/>
          </p:nvPr>
        </p:nvSpPr>
        <p:spPr>
          <a:xfrm>
            <a:off x="419100" y="2768600"/>
            <a:ext cx="12166600" cy="5715000"/>
          </a:xfrm>
          <a:prstGeom prst="rect">
            <a:avLst/>
          </a:prstGeom>
        </p:spPr>
        <p:txBody>
          <a:bodyPr/>
          <a:lstStyle/>
          <a:p>
            <a:pPr lvl="0">
              <a:spcBef>
                <a:spcPts val="900"/>
              </a:spcBef>
              <a:defRPr sz="1800"/>
            </a:pPr>
            <a:r>
              <a:rPr sz="2800" dirty="0"/>
              <a:t>Systems programming somewhat different from what you’ve done before</a:t>
            </a:r>
          </a:p>
          <a:p>
            <a:pPr lvl="1">
              <a:spcBef>
                <a:spcPts val="900"/>
              </a:spcBef>
              <a:defRPr sz="1800"/>
            </a:pPr>
            <a:r>
              <a:rPr sz="2800" dirty="0"/>
              <a:t>Low-level (C / </a:t>
            </a:r>
            <a:r>
              <a:rPr sz="2800" dirty="0" smtClean="0"/>
              <a:t>G</a:t>
            </a:r>
            <a:r>
              <a:rPr lang="en-US" sz="2800" dirty="0" smtClean="0"/>
              <a:t>O</a:t>
            </a:r>
            <a:r>
              <a:rPr sz="2800" dirty="0" smtClean="0"/>
              <a:t>)</a:t>
            </a:r>
            <a:endParaRPr sz="2800" dirty="0"/>
          </a:p>
          <a:p>
            <a:pPr lvl="1">
              <a:spcBef>
                <a:spcPts val="900"/>
              </a:spcBef>
              <a:defRPr sz="1800"/>
            </a:pPr>
            <a:r>
              <a:rPr sz="2800" dirty="0"/>
              <a:t>Often designed to run indefinitely (error handling must be rock solid)</a:t>
            </a:r>
          </a:p>
          <a:p>
            <a:pPr lvl="1">
              <a:spcBef>
                <a:spcPts val="900"/>
              </a:spcBef>
              <a:defRPr sz="1800"/>
            </a:pPr>
            <a:r>
              <a:rPr sz="2800" dirty="0"/>
              <a:t>Must be secure - horrible environment</a:t>
            </a:r>
          </a:p>
          <a:p>
            <a:pPr lvl="1">
              <a:spcBef>
                <a:spcPts val="900"/>
              </a:spcBef>
              <a:defRPr sz="1800"/>
            </a:pPr>
            <a:r>
              <a:rPr sz="2800" dirty="0"/>
              <a:t>Concurrency </a:t>
            </a:r>
          </a:p>
          <a:p>
            <a:pPr lvl="1">
              <a:spcBef>
                <a:spcPts val="900"/>
              </a:spcBef>
              <a:defRPr sz="1800"/>
            </a:pPr>
            <a:r>
              <a:rPr sz="2800" dirty="0"/>
              <a:t>Interfaces specified by documented protocols</a:t>
            </a:r>
          </a:p>
          <a:p>
            <a:pPr lvl="0">
              <a:spcBef>
                <a:spcPts val="900"/>
              </a:spcBef>
              <a:defRPr sz="1800"/>
            </a:pPr>
            <a:r>
              <a:rPr sz="2800" dirty="0"/>
              <a:t>Office Hours &amp; “System Hacker’s View of Software Engineering”</a:t>
            </a:r>
          </a:p>
          <a:p>
            <a:pPr lvl="1">
              <a:spcBef>
                <a:spcPts val="900"/>
              </a:spcBef>
              <a:defRPr sz="1800"/>
            </a:pPr>
            <a:r>
              <a:rPr sz="2800" dirty="0"/>
              <a:t>Practical techniques designed to save you time &amp; </a:t>
            </a:r>
            <a:r>
              <a:rPr sz="2800" dirty="0" smtClean="0"/>
              <a:t>pain</a:t>
            </a:r>
            <a:endParaRPr sz="2800" dirty="0"/>
          </a:p>
          <a:p>
            <a:pPr lvl="0">
              <a:spcBef>
                <a:spcPts val="900"/>
              </a:spcBef>
              <a:defRPr sz="1800"/>
            </a:pPr>
            <a:r>
              <a:rPr sz="2800" dirty="0"/>
              <a:t>WARNING: </a:t>
            </a:r>
            <a:r>
              <a:rPr lang="en-US" sz="2800" dirty="0" smtClean="0"/>
              <a:t>Many students </a:t>
            </a:r>
            <a:r>
              <a:rPr sz="2800" dirty="0" smtClean="0"/>
              <a:t>drop</a:t>
            </a:r>
            <a:r>
              <a:rPr lang="en-US" sz="2800" dirty="0" smtClean="0"/>
              <a:t>ped</a:t>
            </a:r>
            <a:r>
              <a:rPr sz="2800" dirty="0" smtClean="0"/>
              <a:t> </a:t>
            </a:r>
            <a:r>
              <a:rPr lang="en-US" sz="2800" dirty="0" smtClean="0"/>
              <a:t>during</a:t>
            </a:r>
            <a:r>
              <a:rPr lang="en-US" sz="2800" dirty="0" smtClean="0"/>
              <a:t> </a:t>
            </a:r>
            <a:r>
              <a:rPr sz="2800" dirty="0" smtClean="0"/>
              <a:t>project </a:t>
            </a:r>
            <a:r>
              <a:rPr sz="2800" dirty="0"/>
              <a:t>1 </a:t>
            </a:r>
            <a:r>
              <a:rPr lang="en-US" sz="2800" dirty="0" smtClean="0"/>
              <a:t>=&gt; </a:t>
            </a:r>
            <a:r>
              <a:rPr sz="2800" dirty="0" smtClean="0"/>
              <a:t>started </a:t>
            </a:r>
            <a:r>
              <a:rPr sz="2800" dirty="0"/>
              <a:t>too late!</a:t>
            </a:r>
            <a:br>
              <a:rPr sz="2800" dirty="0"/>
            </a:br>
            <a:endParaRPr sz="2800" dirty="0"/>
          </a:p>
        </p:txBody>
      </p:sp>
    </p:spTree>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1035</TotalTime>
  <Words>2296</Words>
  <Application>Microsoft Macintosh PowerPoint</Application>
  <PresentationFormat>Custom</PresentationFormat>
  <Paragraphs>331</Paragraphs>
  <Slides>43</Slides>
  <Notes>6</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Gill Sans</vt:lpstr>
      <vt:lpstr>Gill Sans SemiBold</vt:lpstr>
      <vt:lpstr>Helvetica</vt:lpstr>
      <vt:lpstr>Lucida Grande</vt:lpstr>
      <vt:lpstr>Arial</vt:lpstr>
      <vt:lpstr>Tahoma</vt:lpstr>
      <vt:lpstr>Times New Roman</vt:lpstr>
      <vt:lpstr>White</vt:lpstr>
      <vt:lpstr>Distributed Systems  15-440 / 15-640</vt:lpstr>
      <vt:lpstr>Welcome! Course Staff </vt:lpstr>
      <vt:lpstr>Course Logistics</vt:lpstr>
      <vt:lpstr>Waitlist</vt:lpstr>
      <vt:lpstr>Processing WL/Enroll</vt:lpstr>
      <vt:lpstr>Course Goals</vt:lpstr>
      <vt:lpstr>Course Format</vt:lpstr>
      <vt:lpstr>Book</vt:lpstr>
      <vt:lpstr>About Projects</vt:lpstr>
      <vt:lpstr>Collaboration</vt:lpstr>
      <vt:lpstr>Late Work</vt:lpstr>
      <vt:lpstr>Why take this course?</vt:lpstr>
      <vt:lpstr>If you find yourself ...</vt:lpstr>
      <vt:lpstr>What Is A Distributed System?</vt:lpstr>
      <vt:lpstr>Distributed System Characteristics</vt:lpstr>
      <vt:lpstr>Definition of a Distributed System</vt:lpstr>
      <vt:lpstr>Goal 1 – Resource Availability</vt:lpstr>
      <vt:lpstr>Goal 2 – Distribution Transparency</vt:lpstr>
      <vt:lpstr>Types of Transparency</vt:lpstr>
      <vt:lpstr>Transparency to Handle Failures?</vt:lpstr>
      <vt:lpstr>Goal 2: Degrees of Transparency</vt:lpstr>
      <vt:lpstr>Goal 3 - Openness</vt:lpstr>
      <vt:lpstr> Examples of IDLs Goal 3-Openness </vt:lpstr>
      <vt:lpstr>PowerPoint Presentation</vt:lpstr>
      <vt:lpstr>Goal 4 - Scalability</vt:lpstr>
      <vt:lpstr> Summary Goals for Distribution </vt:lpstr>
      <vt:lpstr>Enough advertising</vt:lpstr>
      <vt:lpstr>PowerPoint Presentation</vt:lpstr>
      <vt:lpstr>PowerPoint Presentation</vt:lpstr>
      <vt:lpstr>Remember IP...</vt:lpstr>
      <vt:lpstr>The Google Example</vt:lpstr>
      <vt:lpstr>Domain Name System</vt:lpstr>
      <vt:lpstr>But there’s more...</vt:lpstr>
      <vt:lpstr>A Google Datacenter</vt:lpstr>
      <vt:lpstr>PowerPoint Presentation</vt:lpstr>
      <vt:lpstr>PowerPoint Presentation</vt:lpstr>
      <vt:lpstr>PowerPoint Presentation</vt:lpstr>
      <vt:lpstr>PowerPoint Presentation</vt:lpstr>
      <vt:lpstr>How do you index the web?</vt:lpstr>
      <vt:lpstr>=</vt:lpstr>
      <vt:lpstr>MapReduce / Hadoop</vt:lpstr>
      <vt:lpstr>All that...</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Systems</dc:title>
  <cp:lastModifiedBy>Yuvraj Agarwal</cp:lastModifiedBy>
  <cp:revision>26</cp:revision>
  <dcterms:modified xsi:type="dcterms:W3CDTF">2015-09-01T14:02:05Z</dcterms:modified>
</cp:coreProperties>
</file>